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8"/>
  </p:notesMasterIdLst>
  <p:sldIdLst>
    <p:sldId id="256" r:id="rId2"/>
    <p:sldId id="257" r:id="rId3"/>
    <p:sldId id="258" r:id="rId4"/>
    <p:sldId id="324" r:id="rId5"/>
    <p:sldId id="325" r:id="rId6"/>
    <p:sldId id="326" r:id="rId7"/>
    <p:sldId id="260" r:id="rId8"/>
    <p:sldId id="261" r:id="rId9"/>
    <p:sldId id="327" r:id="rId10"/>
    <p:sldId id="328" r:id="rId11"/>
    <p:sldId id="329" r:id="rId12"/>
    <p:sldId id="330" r:id="rId13"/>
    <p:sldId id="331" r:id="rId14"/>
    <p:sldId id="332" r:id="rId15"/>
    <p:sldId id="333" r:id="rId16"/>
    <p:sldId id="334" r:id="rId17"/>
    <p:sldId id="335" r:id="rId18"/>
    <p:sldId id="336" r:id="rId19"/>
    <p:sldId id="337" r:id="rId20"/>
    <p:sldId id="285" r:id="rId21"/>
    <p:sldId id="286" r:id="rId22"/>
    <p:sldId id="338" r:id="rId23"/>
    <p:sldId id="339" r:id="rId24"/>
    <p:sldId id="307" r:id="rId25"/>
    <p:sldId id="321" r:id="rId26"/>
    <p:sldId id="340" r:id="rId27"/>
    <p:sldId id="341" r:id="rId28"/>
    <p:sldId id="342" r:id="rId29"/>
    <p:sldId id="343" r:id="rId30"/>
    <p:sldId id="344" r:id="rId31"/>
    <p:sldId id="345" r:id="rId32"/>
    <p:sldId id="346" r:id="rId33"/>
    <p:sldId id="347" r:id="rId34"/>
    <p:sldId id="477" r:id="rId35"/>
    <p:sldId id="348" r:id="rId36"/>
    <p:sldId id="349" r:id="rId37"/>
    <p:sldId id="350" r:id="rId38"/>
    <p:sldId id="351" r:id="rId39"/>
    <p:sldId id="352" r:id="rId40"/>
    <p:sldId id="353" r:id="rId41"/>
    <p:sldId id="354" r:id="rId42"/>
    <p:sldId id="355" r:id="rId43"/>
    <p:sldId id="356" r:id="rId44"/>
    <p:sldId id="476" r:id="rId45"/>
    <p:sldId id="357" r:id="rId46"/>
    <p:sldId id="358" r:id="rId47"/>
    <p:sldId id="359" r:id="rId48"/>
    <p:sldId id="360" r:id="rId49"/>
    <p:sldId id="362" r:id="rId50"/>
    <p:sldId id="361" r:id="rId51"/>
    <p:sldId id="363" r:id="rId52"/>
    <p:sldId id="471" r:id="rId53"/>
    <p:sldId id="364" r:id="rId54"/>
    <p:sldId id="472" r:id="rId55"/>
    <p:sldId id="475" r:id="rId56"/>
    <p:sldId id="474" r:id="rId5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521415D9-36F7-43E2-AB2F-B90AF26B5E84}">
      <p14:sectionLst xmlns:p14="http://schemas.microsoft.com/office/powerpoint/2010/main">
        <p14:section name="Title" id="{BAC6F041-3F8D-744A-92B7-34A623F12EFE}">
          <p14:sldIdLst>
            <p14:sldId id="256"/>
          </p14:sldIdLst>
        </p14:section>
        <p14:section name="Reinforcement Learning" id="{11A7DAFC-8C17-E048-A208-EFFF23029231}">
          <p14:sldIdLst>
            <p14:sldId id="257"/>
            <p14:sldId id="258"/>
            <p14:sldId id="324"/>
            <p14:sldId id="325"/>
            <p14:sldId id="326"/>
          </p14:sldIdLst>
        </p14:section>
        <p14:section name="Policy Gradient Methods" id="{88C2A902-82A6-2748-80FE-44ABD2481326}">
          <p14:sldIdLst>
            <p14:sldId id="260"/>
            <p14:sldId id="261"/>
            <p14:sldId id="327"/>
            <p14:sldId id="328"/>
            <p14:sldId id="329"/>
            <p14:sldId id="330"/>
            <p14:sldId id="331"/>
            <p14:sldId id="332"/>
            <p14:sldId id="333"/>
            <p14:sldId id="334"/>
            <p14:sldId id="335"/>
            <p14:sldId id="336"/>
            <p14:sldId id="337"/>
          </p14:sldIdLst>
        </p14:section>
        <p14:section name="Linear &amp; High-Order Approximators" id="{258E927B-9C28-B741-B5DE-C644BF02E5C4}">
          <p14:sldIdLst>
            <p14:sldId id="285"/>
            <p14:sldId id="286"/>
            <p14:sldId id="338"/>
            <p14:sldId id="339"/>
          </p14:sldIdLst>
        </p14:section>
        <p14:section name="REINFORCE: Monte Carlo Policy Gradient" id="{C8DECD74-50BF-C349-9109-DB1BEF73927E}">
          <p14:sldIdLst>
            <p14:sldId id="307"/>
            <p14:sldId id="321"/>
            <p14:sldId id="340"/>
            <p14:sldId id="341"/>
            <p14:sldId id="342"/>
            <p14:sldId id="343"/>
            <p14:sldId id="344"/>
            <p14:sldId id="345"/>
            <p14:sldId id="346"/>
            <p14:sldId id="347"/>
            <p14:sldId id="477"/>
            <p14:sldId id="348"/>
            <p14:sldId id="349"/>
            <p14:sldId id="350"/>
            <p14:sldId id="351"/>
            <p14:sldId id="352"/>
            <p14:sldId id="353"/>
            <p14:sldId id="354"/>
            <p14:sldId id="355"/>
            <p14:sldId id="356"/>
            <p14:sldId id="476"/>
            <p14:sldId id="357"/>
            <p14:sldId id="358"/>
            <p14:sldId id="359"/>
            <p14:sldId id="360"/>
            <p14:sldId id="362"/>
            <p14:sldId id="361"/>
            <p14:sldId id="363"/>
          </p14:sldIdLst>
        </p14:section>
        <p14:section name="Assignment" id="{69DBF1A0-9622-B148-A485-91F03A425E56}">
          <p14:sldIdLst>
            <p14:sldId id="471"/>
            <p14:sldId id="364"/>
            <p14:sldId id="472"/>
            <p14:sldId id="475"/>
            <p14:sldId id="4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8DC5"/>
    <a:srgbClr val="00A2FF"/>
    <a:srgbClr val="A1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91"/>
    <p:restoredTop sz="94740"/>
  </p:normalViewPr>
  <p:slideViewPr>
    <p:cSldViewPr snapToGrid="0" snapToObjects="1">
      <p:cViewPr varScale="1">
        <p:scale>
          <a:sx n="62" d="100"/>
          <a:sy n="62" d="100"/>
        </p:scale>
        <p:origin x="25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xfrm>
            <a:off x="1143000" y="685800"/>
            <a:ext cx="4572000" cy="3429000"/>
          </a:xfrm>
          <a:prstGeom prst="rect">
            <a:avLst/>
          </a:prstGeom>
        </p:spPr>
        <p:txBody>
          <a:bodyPr/>
          <a:lstStyle/>
          <a:p>
            <a:endParaRPr/>
          </a:p>
        </p:txBody>
      </p:sp>
      <p:sp>
        <p:nvSpPr>
          <p:cNvPr id="215" name="Shape 21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5887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6312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3233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1251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7965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01805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65141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83499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69258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08668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4669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2177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0104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28946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proportional</a:t>
            </a:r>
          </a:p>
        </p:txBody>
      </p:sp>
    </p:spTree>
    <p:extLst>
      <p:ext uri="{BB962C8B-B14F-4D97-AF65-F5344CB8AC3E}">
        <p14:creationId xmlns:p14="http://schemas.microsoft.com/office/powerpoint/2010/main" val="89911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22766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9314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38280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By </a:t>
            </a:r>
            <a:r>
              <a:rPr lang="en-US" dirty="0" err="1"/>
              <a:t>replaning</a:t>
            </a:r>
            <a:r>
              <a:rPr lang="en-US" dirty="0"/>
              <a:t> </a:t>
            </a:r>
          </a:p>
        </p:txBody>
      </p:sp>
    </p:spTree>
    <p:extLst>
      <p:ext uri="{BB962C8B-B14F-4D97-AF65-F5344CB8AC3E}">
        <p14:creationId xmlns:p14="http://schemas.microsoft.com/office/powerpoint/2010/main" val="3267720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03322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01487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0504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16284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11085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9707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56303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9688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66169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088586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85905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668184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353333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42413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262107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1486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62334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956156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6029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054713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24118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930207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18133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44192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08029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0284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21638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1810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44180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55983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3113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318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ti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First Slide">
    <p:spTree>
      <p:nvGrpSpPr>
        <p:cNvPr id="1" name=""/>
        <p:cNvGrpSpPr/>
        <p:nvPr/>
      </p:nvGrpSpPr>
      <p:grpSpPr>
        <a:xfrm>
          <a:off x="0" y="0"/>
          <a:ext cx="0" cy="0"/>
          <a:chOff x="0" y="0"/>
          <a:chExt cx="0" cy="0"/>
        </a:xfrm>
      </p:grpSpPr>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ransition">
    <p:bg>
      <p:bgPr>
        <a:solidFill>
          <a:srgbClr val="FFFFFF"/>
        </a:solidFill>
        <a:effectLst/>
      </p:bgPr>
    </p:bg>
    <p:spTree>
      <p:nvGrpSpPr>
        <p:cNvPr id="1" name=""/>
        <p:cNvGrpSpPr/>
        <p:nvPr/>
      </p:nvGrpSpPr>
      <p:grpSpPr>
        <a:xfrm>
          <a:off x="0" y="0"/>
          <a:ext cx="0" cy="0"/>
          <a:chOff x="0" y="0"/>
          <a:chExt cx="0" cy="0"/>
        </a:xfrm>
      </p:grpSpPr>
      <p:sp>
        <p:nvSpPr>
          <p:cNvPr id="158" name="Title Text"/>
          <p:cNvSpPr txBox="1">
            <a:spLocks noGrp="1"/>
          </p:cNvSpPr>
          <p:nvPr>
            <p:ph type="title"/>
          </p:nvPr>
        </p:nvSpPr>
        <p:spPr>
          <a:xfrm>
            <a:off x="1159933" y="355600"/>
            <a:ext cx="22672941" cy="2286000"/>
          </a:xfrm>
          <a:prstGeom prst="rect">
            <a:avLst/>
          </a:prstGeom>
        </p:spPr>
        <p:txBody>
          <a:bodyPr/>
          <a:lstStyle>
            <a:lvl1pPr algn="l">
              <a:defRPr sz="7500">
                <a:solidFill>
                  <a:srgbClr val="373737"/>
                </a:solidFill>
                <a:latin typeface="Amazon Ember"/>
                <a:ea typeface="Amazon Ember"/>
                <a:cs typeface="Amazon Ember"/>
                <a:sym typeface="Amazon Ember"/>
              </a:defRPr>
            </a:lvl1pPr>
          </a:lstStyle>
          <a:p>
            <a:r>
              <a:t>Title Text</a:t>
            </a:r>
          </a:p>
        </p:txBody>
      </p:sp>
      <p:sp>
        <p:nvSpPr>
          <p:cNvPr id="159" name="Rectangle"/>
          <p:cNvSpPr/>
          <p:nvPr/>
        </p:nvSpPr>
        <p:spPr>
          <a:xfrm>
            <a:off x="-42334" y="12454466"/>
            <a:ext cx="24468667" cy="1270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60" name="Rectangle"/>
          <p:cNvSpPr/>
          <p:nvPr/>
        </p:nvSpPr>
        <p:spPr>
          <a:xfrm>
            <a:off x="-25400" y="12342614"/>
            <a:ext cx="24434800" cy="111853"/>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61"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162" name="Slide Number"/>
          <p:cNvSpPr txBox="1">
            <a:spLocks noGrp="1"/>
          </p:cNvSpPr>
          <p:nvPr>
            <p:ph type="sldNum" sz="quarter" idx="2"/>
          </p:nvPr>
        </p:nvSpPr>
        <p:spPr>
          <a:xfrm>
            <a:off x="637116" y="12858937"/>
            <a:ext cx="471527" cy="4572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163" name="Arrow"/>
          <p:cNvSpPr/>
          <p:nvPr/>
        </p:nvSpPr>
        <p:spPr>
          <a:xfrm>
            <a:off x="10530879" y="3879982"/>
            <a:ext cx="3322242" cy="5123128"/>
          </a:xfrm>
          <a:prstGeom prst="rightArrow">
            <a:avLst>
              <a:gd name="adj1" fmla="val 32000"/>
              <a:gd name="adj2" fmla="val 80122"/>
            </a:avLst>
          </a:prstGeom>
          <a:solidFill>
            <a:srgbClr val="EBEBEB"/>
          </a:solidFill>
          <a:ln w="12700">
            <a:miter lim="400000"/>
          </a:ln>
        </p:spPr>
        <p:txBody>
          <a:bodyPr lIns="0" tIns="0" rIns="0" bIns="0" anchor="ctr"/>
          <a:lstStyle/>
          <a:p>
            <a:pPr>
              <a:defRPr sz="3200" b="0">
                <a:solidFill>
                  <a:srgbClr val="EBEBEB"/>
                </a:solidFill>
                <a:latin typeface="+mn-lt"/>
                <a:ea typeface="+mn-ea"/>
                <a:cs typeface="+mn-cs"/>
                <a:sym typeface="Helvetica Neue Medium"/>
              </a:defRPr>
            </a:pPr>
            <a:endParaRPr/>
          </a:p>
        </p:txBody>
      </p:sp>
      <p:sp>
        <p:nvSpPr>
          <p:cNvPr id="164" name="Body Level One…"/>
          <p:cNvSpPr txBox="1"/>
          <p:nvPr/>
        </p:nvSpPr>
        <p:spPr>
          <a:xfrm>
            <a:off x="1689100" y="2756958"/>
            <a:ext cx="8624557" cy="73691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a:spcBef>
                <a:spcPts val="3000"/>
              </a:spcBef>
              <a:defRPr sz="3600">
                <a:solidFill>
                  <a:srgbClr val="008DC4"/>
                </a:solidFill>
                <a:latin typeface="Amazon Ember"/>
                <a:ea typeface="Amazon Ember"/>
                <a:cs typeface="Amazon Ember"/>
                <a:sym typeface="Amazon Ember"/>
              </a:defRPr>
            </a:lvl1pPr>
            <a:lvl2pPr indent="0" algn="l">
              <a:spcBef>
                <a:spcPts val="1000"/>
              </a:spcBef>
              <a:defRPr sz="3400" b="0">
                <a:solidFill>
                  <a:srgbClr val="373737"/>
                </a:solidFill>
                <a:latin typeface="Amazon Ember"/>
                <a:ea typeface="Amazon Ember"/>
                <a:cs typeface="Amazon Ember"/>
                <a:sym typeface="Amazon Ember"/>
              </a:defRPr>
            </a:lvl2pPr>
            <a:lvl3pPr indent="0" algn="l">
              <a:spcBef>
                <a:spcPts val="1000"/>
              </a:spcBef>
              <a:defRPr sz="2800" b="0">
                <a:solidFill>
                  <a:srgbClr val="373737"/>
                </a:solidFill>
                <a:latin typeface="Amazon Ember"/>
                <a:ea typeface="Amazon Ember"/>
                <a:cs typeface="Amazon Ember"/>
                <a:sym typeface="Amazon Ember"/>
              </a:defRPr>
            </a:lvl3pPr>
            <a:lvl4pPr indent="0" algn="l">
              <a:spcBef>
                <a:spcPts val="1000"/>
              </a:spcBef>
              <a:defRPr sz="2800" b="0">
                <a:solidFill>
                  <a:srgbClr val="373737"/>
                </a:solidFill>
                <a:latin typeface="Amazon Ember"/>
                <a:ea typeface="Amazon Ember"/>
                <a:cs typeface="Amazon Ember"/>
                <a:sym typeface="Amazon Ember"/>
              </a:defRPr>
            </a:lvl4pPr>
            <a:lvl5pPr indent="0" algn="l">
              <a:spcBef>
                <a:spcPts val="1000"/>
              </a:spcBef>
              <a:defRPr sz="2800" b="0">
                <a:solidFill>
                  <a:srgbClr val="373737"/>
                </a:solidFill>
                <a:latin typeface="Amazon Ember"/>
                <a:ea typeface="Amazon Ember"/>
                <a:cs typeface="Amazon Ember"/>
                <a:sym typeface="Amazon Ember"/>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Header &amp; Table Placeholder">
    <p:bg>
      <p:bgPr>
        <a:solidFill>
          <a:srgbClr val="FFFFFF"/>
        </a:solidFill>
        <a:effectLst/>
      </p:bgPr>
    </p:bg>
    <p:spTree>
      <p:nvGrpSpPr>
        <p:cNvPr id="1" name=""/>
        <p:cNvGrpSpPr/>
        <p:nvPr/>
      </p:nvGrpSpPr>
      <p:grpSpPr>
        <a:xfrm>
          <a:off x="0" y="0"/>
          <a:ext cx="0" cy="0"/>
          <a:chOff x="0" y="0"/>
          <a:chExt cx="0" cy="0"/>
        </a:xfrm>
      </p:grpSpPr>
      <p:sp>
        <p:nvSpPr>
          <p:cNvPr id="171" name="Title Text"/>
          <p:cNvSpPr txBox="1">
            <a:spLocks noGrp="1"/>
          </p:cNvSpPr>
          <p:nvPr>
            <p:ph type="title"/>
          </p:nvPr>
        </p:nvSpPr>
        <p:spPr>
          <a:xfrm>
            <a:off x="1159933" y="355600"/>
            <a:ext cx="22735184" cy="2286000"/>
          </a:xfrm>
          <a:prstGeom prst="rect">
            <a:avLst/>
          </a:prstGeom>
        </p:spPr>
        <p:txBody>
          <a:bodyPr/>
          <a:lstStyle>
            <a:lvl1pPr algn="l">
              <a:defRPr sz="7500">
                <a:solidFill>
                  <a:srgbClr val="373737"/>
                </a:solidFill>
                <a:latin typeface="Amazon Ember"/>
                <a:ea typeface="Amazon Ember"/>
                <a:cs typeface="Amazon Ember"/>
                <a:sym typeface="Amazon Ember"/>
              </a:defRPr>
            </a:lvl1pPr>
          </a:lstStyle>
          <a:p>
            <a:r>
              <a:t>Title Text</a:t>
            </a:r>
          </a:p>
        </p:txBody>
      </p:sp>
      <p:sp>
        <p:nvSpPr>
          <p:cNvPr id="172" name="Body Level One…"/>
          <p:cNvSpPr txBox="1">
            <a:spLocks noGrp="1"/>
          </p:cNvSpPr>
          <p:nvPr>
            <p:ph type="body" idx="1"/>
          </p:nvPr>
        </p:nvSpPr>
        <p:spPr>
          <a:xfrm>
            <a:off x="1689100" y="2756958"/>
            <a:ext cx="21570355" cy="7369176"/>
          </a:xfrm>
          <a:prstGeom prst="rect">
            <a:avLst/>
          </a:prstGeom>
        </p:spPr>
        <p:txBody>
          <a:bodyPr anchor="t"/>
          <a:lstStyle>
            <a:lvl1pPr marL="0" indent="0">
              <a:spcBef>
                <a:spcPts val="3000"/>
              </a:spcBef>
              <a:buSzTx/>
              <a:buNone/>
              <a:defRPr b="1">
                <a:solidFill>
                  <a:srgbClr val="008DC4"/>
                </a:solidFill>
                <a:latin typeface="Amazon Ember"/>
                <a:ea typeface="Amazon Ember"/>
                <a:cs typeface="Amazon Ember"/>
                <a:sym typeface="Amazon Ember"/>
              </a:defRPr>
            </a:lvl1pPr>
            <a:lvl2pPr marL="0" indent="0">
              <a:spcBef>
                <a:spcPts val="3000"/>
              </a:spcBef>
              <a:buSzTx/>
              <a:buNone/>
              <a:defRPr>
                <a:solidFill>
                  <a:srgbClr val="373737"/>
                </a:solidFill>
                <a:latin typeface="Amazon Ember"/>
                <a:ea typeface="Amazon Ember"/>
                <a:cs typeface="Amazon Ember"/>
                <a:sym typeface="Amazon Ember"/>
              </a:defRPr>
            </a:lvl2pPr>
            <a:lvl3pPr marL="0" indent="0">
              <a:spcBef>
                <a:spcPts val="3000"/>
              </a:spcBef>
              <a:buSzTx/>
              <a:buNone/>
              <a:defRPr sz="3200">
                <a:solidFill>
                  <a:srgbClr val="373737"/>
                </a:solidFill>
                <a:latin typeface="Amazon Ember"/>
                <a:ea typeface="Amazon Ember"/>
                <a:cs typeface="Amazon Ember"/>
                <a:sym typeface="Amazon Ember"/>
              </a:defRPr>
            </a:lvl3pPr>
            <a:lvl4pPr marL="0" indent="0">
              <a:spcBef>
                <a:spcPts val="3000"/>
              </a:spcBef>
              <a:buSzTx/>
              <a:buNone/>
              <a:defRPr sz="3000">
                <a:solidFill>
                  <a:srgbClr val="373737"/>
                </a:solidFill>
                <a:latin typeface="Amazon Ember"/>
                <a:ea typeface="Amazon Ember"/>
                <a:cs typeface="Amazon Ember"/>
                <a:sym typeface="Amazon Ember"/>
              </a:defRPr>
            </a:lvl4pPr>
            <a:lvl5pPr marL="0" indent="0">
              <a:spcBef>
                <a:spcPts val="3000"/>
              </a:spcBef>
              <a:buSzTx/>
              <a:buNone/>
              <a:defRPr sz="2800">
                <a:solidFill>
                  <a:srgbClr val="373737"/>
                </a:solidFill>
                <a:latin typeface="Amazon Ember"/>
                <a:ea typeface="Amazon Ember"/>
                <a:cs typeface="Amazon Ember"/>
                <a:sym typeface="Amazon Ember"/>
              </a:defRPr>
            </a:lvl5pPr>
          </a:lstStyle>
          <a:p>
            <a:r>
              <a:t>Body Level One</a:t>
            </a:r>
          </a:p>
          <a:p>
            <a:pPr lvl="1"/>
            <a:r>
              <a:t>Body Level Two</a:t>
            </a:r>
          </a:p>
          <a:p>
            <a:pPr lvl="2"/>
            <a:r>
              <a:t>Body Level Three</a:t>
            </a:r>
          </a:p>
          <a:p>
            <a:pPr lvl="3"/>
            <a:r>
              <a:t>Body Level Four</a:t>
            </a:r>
          </a:p>
          <a:p>
            <a:pPr lvl="4"/>
            <a:r>
              <a:t>Body Level Five</a:t>
            </a:r>
          </a:p>
        </p:txBody>
      </p:sp>
      <p:sp>
        <p:nvSpPr>
          <p:cNvPr id="173" name="Rectangle"/>
          <p:cNvSpPr/>
          <p:nvPr/>
        </p:nvSpPr>
        <p:spPr>
          <a:xfrm>
            <a:off x="-42334" y="12454466"/>
            <a:ext cx="24468667" cy="1270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74" name="Rectangle"/>
          <p:cNvSpPr/>
          <p:nvPr/>
        </p:nvSpPr>
        <p:spPr>
          <a:xfrm>
            <a:off x="-25400" y="12342614"/>
            <a:ext cx="24434800" cy="111853"/>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75"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176" name="Slide Number"/>
          <p:cNvSpPr txBox="1">
            <a:spLocks noGrp="1"/>
          </p:cNvSpPr>
          <p:nvPr>
            <p:ph type="sldNum" sz="quarter" idx="2"/>
          </p:nvPr>
        </p:nvSpPr>
        <p:spPr>
          <a:xfrm>
            <a:off x="637116" y="12858937"/>
            <a:ext cx="471527" cy="4572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graphicFrame>
        <p:nvGraphicFramePr>
          <p:cNvPr id="177" name="Table"/>
          <p:cNvGraphicFramePr/>
          <p:nvPr/>
        </p:nvGraphicFramePr>
        <p:xfrm>
          <a:off x="1710266" y="3746500"/>
          <a:ext cx="20741614" cy="7172325"/>
        </p:xfrm>
        <a:graphic>
          <a:graphicData uri="http://schemas.openxmlformats.org/drawingml/2006/table">
            <a:tbl>
              <a:tblPr firstRow="1" firstCol="1" bandRow="1">
                <a:tableStyleId>{4C3C2611-4C71-4FC5-86AE-919BDF0F9419}</a:tableStyleId>
              </a:tblPr>
              <a:tblGrid>
                <a:gridCol w="3456935">
                  <a:extLst>
                    <a:ext uri="{9D8B030D-6E8A-4147-A177-3AD203B41FA5}">
                      <a16:colId xmlns:a16="http://schemas.microsoft.com/office/drawing/2014/main" val="20000"/>
                    </a:ext>
                  </a:extLst>
                </a:gridCol>
                <a:gridCol w="3456935">
                  <a:extLst>
                    <a:ext uri="{9D8B030D-6E8A-4147-A177-3AD203B41FA5}">
                      <a16:colId xmlns:a16="http://schemas.microsoft.com/office/drawing/2014/main" val="20001"/>
                    </a:ext>
                  </a:extLst>
                </a:gridCol>
                <a:gridCol w="3456935">
                  <a:extLst>
                    <a:ext uri="{9D8B030D-6E8A-4147-A177-3AD203B41FA5}">
                      <a16:colId xmlns:a16="http://schemas.microsoft.com/office/drawing/2014/main" val="20002"/>
                    </a:ext>
                  </a:extLst>
                </a:gridCol>
                <a:gridCol w="3456935">
                  <a:extLst>
                    <a:ext uri="{9D8B030D-6E8A-4147-A177-3AD203B41FA5}">
                      <a16:colId xmlns:a16="http://schemas.microsoft.com/office/drawing/2014/main" val="20003"/>
                    </a:ext>
                  </a:extLst>
                </a:gridCol>
                <a:gridCol w="3456935">
                  <a:extLst>
                    <a:ext uri="{9D8B030D-6E8A-4147-A177-3AD203B41FA5}">
                      <a16:colId xmlns:a16="http://schemas.microsoft.com/office/drawing/2014/main" val="20004"/>
                    </a:ext>
                  </a:extLst>
                </a:gridCol>
                <a:gridCol w="3456935">
                  <a:extLst>
                    <a:ext uri="{9D8B030D-6E8A-4147-A177-3AD203B41FA5}">
                      <a16:colId xmlns:a16="http://schemas.microsoft.com/office/drawing/2014/main" val="20005"/>
                    </a:ext>
                  </a:extLst>
                </a:gridCol>
              </a:tblGrid>
              <a:tr h="1434465">
                <a:tc>
                  <a:txBody>
                    <a:bodyPr/>
                    <a:lstStyle/>
                    <a:p>
                      <a:pPr defTabSz="914400">
                        <a:defRPr sz="1800" b="0">
                          <a:solidFill>
                            <a:srgbClr val="000000"/>
                          </a:solidFill>
                        </a:defRPr>
                      </a:pPr>
                      <a:r>
                        <a:rPr sz="3200" b="1">
                          <a:solidFill>
                            <a:srgbClr val="FFFFFF"/>
                          </a:solidFill>
                          <a:sym typeface="Helvetica Neue"/>
                        </a:rPr>
                        <a:t>This table is a placeholder</a:t>
                      </a:r>
                    </a:p>
                  </a:txBody>
                  <a:tcPr marL="50800" marR="50800" marT="50800" marB="50800" anchor="ctr" horzOverflow="overflow"/>
                </a:tc>
                <a:tc>
                  <a:txBody>
                    <a:bodyPr/>
                    <a:lstStyle/>
                    <a:p>
                      <a:pPr defTabSz="914400">
                        <a:defRPr sz="1800" b="0">
                          <a:solidFill>
                            <a:srgbClr val="000000"/>
                          </a:solidFill>
                        </a:defRPr>
                      </a:pPr>
                      <a:r>
                        <a:rPr sz="3200" b="1">
                          <a:solidFill>
                            <a:srgbClr val="FFFFFF"/>
                          </a:solidFill>
                          <a:sym typeface="Helvetica Neue"/>
                        </a:rPr>
                        <a:t>Place your table over it</a:t>
                      </a: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extLst>
                  <a:ext uri="{0D108BD9-81ED-4DB2-BD59-A6C34878D82A}">
                    <a16:rowId xmlns:a16="http://schemas.microsoft.com/office/drawing/2014/main" val="10000"/>
                  </a:ext>
                </a:extLst>
              </a:tr>
              <a:tr h="1434465">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extLst>
                  <a:ext uri="{0D108BD9-81ED-4DB2-BD59-A6C34878D82A}">
                    <a16:rowId xmlns:a16="http://schemas.microsoft.com/office/drawing/2014/main" val="10001"/>
                  </a:ext>
                </a:extLst>
              </a:tr>
              <a:tr h="1434465">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extLst>
                  <a:ext uri="{0D108BD9-81ED-4DB2-BD59-A6C34878D82A}">
                    <a16:rowId xmlns:a16="http://schemas.microsoft.com/office/drawing/2014/main" val="10002"/>
                  </a:ext>
                </a:extLst>
              </a:tr>
              <a:tr h="1434465">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extLst>
                  <a:ext uri="{0D108BD9-81ED-4DB2-BD59-A6C34878D82A}">
                    <a16:rowId xmlns:a16="http://schemas.microsoft.com/office/drawing/2014/main" val="10003"/>
                  </a:ext>
                </a:extLst>
              </a:tr>
              <a:tr h="1434465">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tc>
                  <a:txBody>
                    <a:bodyPr/>
                    <a:lstStyle/>
                    <a:p>
                      <a:pPr defTabSz="914400">
                        <a:defRPr sz="3200">
                          <a:sym typeface="Helvetica Neue"/>
                        </a:defRPr>
                      </a:pPr>
                      <a:endParaRPr/>
                    </a:p>
                  </a:txBody>
                  <a:tcPr marL="50800" marR="50800" marT="50800" marB="50800" anchor="ctr" horzOverflow="overflow"/>
                </a:tc>
                <a:extLst>
                  <a:ext uri="{0D108BD9-81ED-4DB2-BD59-A6C34878D82A}">
                    <a16:rowId xmlns:a16="http://schemas.microsoft.com/office/drawing/2014/main" val="10004"/>
                  </a:ext>
                </a:extLst>
              </a:tr>
            </a:tbl>
          </a:graphicData>
        </a:graphic>
      </p:graphicFrame>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Color Styleguide">
    <p:bg>
      <p:bgPr>
        <a:solidFill>
          <a:srgbClr val="FFFFFF"/>
        </a:solidFill>
        <a:effectLst/>
      </p:bgPr>
    </p:bg>
    <p:spTree>
      <p:nvGrpSpPr>
        <p:cNvPr id="1" name=""/>
        <p:cNvGrpSpPr/>
        <p:nvPr/>
      </p:nvGrpSpPr>
      <p:grpSpPr>
        <a:xfrm>
          <a:off x="0" y="0"/>
          <a:ext cx="0" cy="0"/>
          <a:chOff x="0" y="0"/>
          <a:chExt cx="0" cy="0"/>
        </a:xfrm>
      </p:grpSpPr>
      <p:sp>
        <p:nvSpPr>
          <p:cNvPr id="184" name="Rectangle"/>
          <p:cNvSpPr/>
          <p:nvPr/>
        </p:nvSpPr>
        <p:spPr>
          <a:xfrm>
            <a:off x="-42334" y="12454466"/>
            <a:ext cx="24468667" cy="1270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85" name="Rectangle"/>
          <p:cNvSpPr/>
          <p:nvPr/>
        </p:nvSpPr>
        <p:spPr>
          <a:xfrm>
            <a:off x="-25400" y="12342614"/>
            <a:ext cx="24434800" cy="111853"/>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86"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187" name="Slide Number"/>
          <p:cNvSpPr txBox="1">
            <a:spLocks noGrp="1"/>
          </p:cNvSpPr>
          <p:nvPr>
            <p:ph type="sldNum" sz="quarter" idx="2"/>
          </p:nvPr>
        </p:nvSpPr>
        <p:spPr>
          <a:xfrm>
            <a:off x="637116" y="12858937"/>
            <a:ext cx="471527" cy="4572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
        <p:nvSpPr>
          <p:cNvPr id="188" name="Color Styleguide"/>
          <p:cNvSpPr txBox="1"/>
          <p:nvPr/>
        </p:nvSpPr>
        <p:spPr>
          <a:xfrm>
            <a:off x="1014531" y="448096"/>
            <a:ext cx="5523205" cy="932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400"/>
            </a:lvl1pPr>
          </a:lstStyle>
          <a:p>
            <a:r>
              <a:t>Color Styleguide</a:t>
            </a:r>
          </a:p>
        </p:txBody>
      </p:sp>
      <p:sp>
        <p:nvSpPr>
          <p:cNvPr id="189" name="Blue: 0, 141, 196 (use for subheaders)"/>
          <p:cNvSpPr txBox="1"/>
          <p:nvPr/>
        </p:nvSpPr>
        <p:spPr>
          <a:xfrm>
            <a:off x="1722860" y="2666175"/>
            <a:ext cx="6875146" cy="5604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a:solidFill>
                  <a:srgbClr val="008DC4"/>
                </a:solidFill>
              </a:defRPr>
            </a:lvl1pPr>
          </a:lstStyle>
          <a:p>
            <a:r>
              <a:t>Blue: 0, 141, 196 (use for subheaders)</a:t>
            </a:r>
          </a:p>
        </p:txBody>
      </p:sp>
      <p:sp>
        <p:nvSpPr>
          <p:cNvPr id="190" name="Purple: 161, 102, 255 (use for Sagemaker Hyperlinks)"/>
          <p:cNvSpPr txBox="1"/>
          <p:nvPr/>
        </p:nvSpPr>
        <p:spPr>
          <a:xfrm>
            <a:off x="1749805" y="3665242"/>
            <a:ext cx="9633205" cy="5604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a:solidFill>
                  <a:srgbClr val="A166FF"/>
                </a:solidFill>
              </a:defRPr>
            </a:lvl1pPr>
          </a:lstStyle>
          <a:p>
            <a:r>
              <a:t>Purple: 161, 102, 255 (use for Sagemaker Hyperlinks)</a:t>
            </a:r>
          </a:p>
        </p:txBody>
      </p:sp>
      <p:sp>
        <p:nvSpPr>
          <p:cNvPr id="191" name="Orange: 255, 153, 0 (use for a definiendum callout)"/>
          <p:cNvSpPr txBox="1"/>
          <p:nvPr/>
        </p:nvSpPr>
        <p:spPr>
          <a:xfrm>
            <a:off x="1739688" y="4664309"/>
            <a:ext cx="9188197" cy="5604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a:solidFill>
                  <a:srgbClr val="FF9900"/>
                </a:solidFill>
              </a:defRPr>
            </a:lvl1pPr>
          </a:lstStyle>
          <a:p>
            <a:r>
              <a:t>Orange: 255, 153, 0 (use for a definiendum callout)</a:t>
            </a:r>
          </a:p>
        </p:txBody>
      </p:sp>
      <p:sp>
        <p:nvSpPr>
          <p:cNvPr id="192" name="Charcoal: 55, 55, 55 (use for general text)"/>
          <p:cNvSpPr txBox="1"/>
          <p:nvPr/>
        </p:nvSpPr>
        <p:spPr>
          <a:xfrm>
            <a:off x="1764178" y="6280161"/>
            <a:ext cx="7128892"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b="0">
                <a:solidFill>
                  <a:srgbClr val="373737"/>
                </a:solidFill>
              </a:defRPr>
            </a:lvl1pPr>
          </a:lstStyle>
          <a:p>
            <a:r>
              <a:t>Charcoal: 55, 55, 55 (use for general text)</a:t>
            </a:r>
          </a:p>
        </p:txBody>
      </p:sp>
      <p:sp>
        <p:nvSpPr>
          <p:cNvPr id="193" name="Black: 0, 0, 0 (use for equations and formulas, along with the grey background box: 245, 245, 245) and make sure to adjust “Text Inset” under Text-&gt;Layout"/>
          <p:cNvSpPr txBox="1"/>
          <p:nvPr/>
        </p:nvSpPr>
        <p:spPr>
          <a:xfrm>
            <a:off x="1781111" y="7025547"/>
            <a:ext cx="17606923" cy="10053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defRPr b="0"/>
            </a:lvl1pPr>
          </a:lstStyle>
          <a:p>
            <a:r>
              <a:t>Black: 0, 0, 0 (use for equations and formulas, along with the grey background box: 245, 245, 245) and make sure to adjust “Text Inset” under Text-&gt;Layout</a:t>
            </a:r>
          </a:p>
        </p:txBody>
      </p:sp>
      <mc:AlternateContent xmlns:mc="http://schemas.openxmlformats.org/markup-compatibility/2006" xmlns:a14="http://schemas.microsoft.com/office/drawing/2010/main">
        <mc:Choice Requires="a14">
          <p:sp>
            <p:nvSpPr>
              <p:cNvPr id="194" name="Rectangle"/>
              <p:cNvSpPr/>
              <p:nvPr/>
            </p:nvSpPr>
            <p:spPr>
              <a:xfrm>
                <a:off x="7771024" y="8303824"/>
                <a:ext cx="6382492" cy="1166765"/>
              </a:xfrm>
              <a:prstGeom prst="rect">
                <a:avLst/>
              </a:prstGeom>
              <a:solidFill>
                <a:srgbClr val="F5F5F5"/>
              </a:solidFill>
              <a:ln w="12700">
                <a:miter lim="400000"/>
              </a:ln>
              <a:extLst>
                <a:ext uri="{C572A759-6A51-4108-AA02-DFA0A04FC94B}">
                  <ma14:wrappingTextBoxFlag xmlns="" xmlns:m="http://schemas.openxmlformats.org/officeDocument/2006/math" xmlns:ma14="http://schemas.microsoft.com/office/mac/drawingml/2011/main" val="1"/>
                </a:ext>
              </a:extLst>
            </p:spPr>
            <p:txBody>
              <a:bodyPr lIns="101600" tIns="101600" rIns="101600" bIns="101600" anchor="ctr"/>
              <a:lstStyle>
                <a:lvl1pPr>
                  <a:defRPr sz="3200" b="0">
                    <a:latin typeface="+mn-lt"/>
                    <a:ea typeface="+mn-ea"/>
                    <a:cs typeface="+mn-cs"/>
                    <a:sym typeface="Helvetica Neue Medium"/>
                  </a:defRPr>
                </a:lvl1pPr>
              </a:lstStyle>
              <a:p>
                <a:pPr/>
                <a14:m>
                  <m:oMathPara xmlns:m="http://schemas.openxmlformats.org/officeDocument/2006/math">
                    <m:oMathParaPr>
                      <m:jc m:val="center"/>
                    </m:oMathParaPr>
                    <m:oMath xmlns:m="http://schemas.openxmlformats.org/officeDocument/2006/math">
                      <m:r>
                        <a:rPr sz="2800" i="1">
                          <a:solidFill>
                            <a:srgbClr val="000000"/>
                          </a:solidFill>
                          <a:latin typeface="Cambria Math" panose="02040503050406030204" pitchFamily="18" charset="0"/>
                        </a:rPr>
                        <m:t>𝐺</m:t>
                      </m:r>
                      <m:r>
                        <a:rPr sz="2800" i="1">
                          <a:solidFill>
                            <a:srgbClr val="000000"/>
                          </a:solidFill>
                          <a:latin typeface="Cambria Math" panose="02040503050406030204" pitchFamily="18" charset="0"/>
                        </a:rPr>
                        <m:t>(</m:t>
                      </m:r>
                      <m:r>
                        <a:rPr sz="2800" i="1">
                          <a:solidFill>
                            <a:srgbClr val="000000"/>
                          </a:solidFill>
                          <a:latin typeface="Cambria Math" panose="02040503050406030204" pitchFamily="18" charset="0"/>
                        </a:rPr>
                        <m:t>𝑡</m:t>
                      </m:r>
                      <m:r>
                        <a:rPr sz="2800" i="1">
                          <a:solidFill>
                            <a:srgbClr val="000000"/>
                          </a:solidFill>
                          <a:latin typeface="Cambria Math" panose="02040503050406030204" pitchFamily="18" charset="0"/>
                        </a:rPr>
                        <m:t>)=</m:t>
                      </m:r>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𝑅</m:t>
                          </m:r>
                        </m:e>
                        <m:sub>
                          <m:r>
                            <a:rPr sz="2800" i="1">
                              <a:solidFill>
                                <a:srgbClr val="000000"/>
                              </a:solidFill>
                              <a:latin typeface="Cambria Math" panose="02040503050406030204" pitchFamily="18" charset="0"/>
                            </a:rPr>
                            <m:t>𝑡</m:t>
                          </m:r>
                          <m:r>
                            <a:rPr sz="2800" i="1">
                              <a:solidFill>
                                <a:srgbClr val="000000"/>
                              </a:solidFill>
                              <a:latin typeface="Cambria Math" panose="02040503050406030204" pitchFamily="18" charset="0"/>
                            </a:rPr>
                            <m:t>+1</m:t>
                          </m:r>
                        </m:sub>
                      </m:sSub>
                      <m:r>
                        <a:rPr sz="2800" i="1">
                          <a:solidFill>
                            <a:srgbClr val="000000"/>
                          </a:solidFill>
                          <a:latin typeface="Cambria Math" panose="02040503050406030204" pitchFamily="18" charset="0"/>
                        </a:rPr>
                        <m:t>+</m:t>
                      </m:r>
                      <m:r>
                        <a:rPr sz="2800" i="1">
                          <a:solidFill>
                            <a:srgbClr val="000000"/>
                          </a:solidFill>
                          <a:latin typeface="Cambria Math" panose="02040503050406030204" pitchFamily="18" charset="0"/>
                        </a:rPr>
                        <m:t>𝛾</m:t>
                      </m:r>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𝑅</m:t>
                          </m:r>
                        </m:e>
                        <m:sub>
                          <m:r>
                            <a:rPr sz="2800" i="1">
                              <a:solidFill>
                                <a:srgbClr val="000000"/>
                              </a:solidFill>
                              <a:latin typeface="Cambria Math" panose="02040503050406030204" pitchFamily="18" charset="0"/>
                            </a:rPr>
                            <m:t>𝑡</m:t>
                          </m:r>
                          <m:r>
                            <a:rPr sz="2800" i="1">
                              <a:solidFill>
                                <a:srgbClr val="000000"/>
                              </a:solidFill>
                              <a:latin typeface="Cambria Math" panose="02040503050406030204" pitchFamily="18" charset="0"/>
                            </a:rPr>
                            <m:t>+2</m:t>
                          </m:r>
                        </m:sub>
                      </m:sSub>
                      <m:r>
                        <a:rPr sz="2800" i="1">
                          <a:solidFill>
                            <a:srgbClr val="000000"/>
                          </a:solidFill>
                          <a:latin typeface="Cambria Math" panose="02040503050406030204" pitchFamily="18" charset="0"/>
                        </a:rPr>
                        <m:t>+...=</m:t>
                      </m:r>
                      <m:limUpp>
                        <m:limUppPr>
                          <m:ctrlPr>
                            <a:rPr sz="2800" i="1">
                              <a:solidFill>
                                <a:srgbClr val="000000"/>
                              </a:solidFill>
                              <a:latin typeface="Cambria Math" panose="02040503050406030204" pitchFamily="18" charset="0"/>
                            </a:rPr>
                          </m:ctrlPr>
                        </m:limUppPr>
                        <m:e>
                          <m:limLow>
                            <m:limLowPr>
                              <m:ctrlPr>
                                <a:rPr sz="2800" i="1">
                                  <a:solidFill>
                                    <a:srgbClr val="000000"/>
                                  </a:solidFill>
                                  <a:latin typeface="Cambria Math" panose="02040503050406030204" pitchFamily="18" charset="0"/>
                                </a:rPr>
                              </m:ctrlPr>
                            </m:limLowPr>
                            <m:e>
                              <m:r>
                                <a:rPr sz="2800" i="1">
                                  <a:solidFill>
                                    <a:srgbClr val="000000"/>
                                  </a:solidFill>
                                  <a:latin typeface="Cambria Math" panose="02040503050406030204" pitchFamily="18" charset="0"/>
                                </a:rPr>
                                <m:t>∑</m:t>
                              </m:r>
                            </m:e>
                            <m:lim>
                              <m:r>
                                <a:rPr sz="2800" i="1">
                                  <a:solidFill>
                                    <a:srgbClr val="000000"/>
                                  </a:solidFill>
                                  <a:latin typeface="Cambria Math" panose="02040503050406030204" pitchFamily="18" charset="0"/>
                                </a:rPr>
                                <m:t>𝑘</m:t>
                              </m:r>
                              <m:r>
                                <a:rPr sz="2800" i="1">
                                  <a:solidFill>
                                    <a:srgbClr val="000000"/>
                                  </a:solidFill>
                                  <a:latin typeface="Cambria Math" panose="02040503050406030204" pitchFamily="18" charset="0"/>
                                </a:rPr>
                                <m:t>=0</m:t>
                              </m:r>
                            </m:lim>
                          </m:limLow>
                        </m:e>
                        <m:lim>
                          <m:r>
                            <a:rPr sz="2800" i="1">
                              <a:solidFill>
                                <a:srgbClr val="000000"/>
                              </a:solidFill>
                              <a:latin typeface="Cambria Math" panose="02040503050406030204" pitchFamily="18" charset="0"/>
                            </a:rPr>
                            <m:t>∞</m:t>
                          </m:r>
                        </m:lim>
                      </m:limUpp>
                      <m:sSup>
                        <m:sSupPr>
                          <m:ctrlPr>
                            <a:rPr sz="2800" i="1">
                              <a:solidFill>
                                <a:srgbClr val="000000"/>
                              </a:solidFill>
                              <a:latin typeface="Cambria Math" panose="02040503050406030204" pitchFamily="18" charset="0"/>
                            </a:rPr>
                          </m:ctrlPr>
                        </m:sSupPr>
                        <m:e>
                          <m:r>
                            <a:rPr sz="2800" i="1">
                              <a:solidFill>
                                <a:srgbClr val="000000"/>
                              </a:solidFill>
                              <a:latin typeface="Cambria Math" panose="02040503050406030204" pitchFamily="18" charset="0"/>
                            </a:rPr>
                            <m:t>𝛾</m:t>
                          </m:r>
                        </m:e>
                        <m:sup>
                          <m:r>
                            <a:rPr sz="2800" i="1">
                              <a:solidFill>
                                <a:srgbClr val="000000"/>
                              </a:solidFill>
                              <a:latin typeface="Cambria Math" panose="02040503050406030204" pitchFamily="18" charset="0"/>
                            </a:rPr>
                            <m:t>𝑘</m:t>
                          </m:r>
                        </m:sup>
                      </m:sSup>
                      <m:sSub>
                        <m:sSubPr>
                          <m:ctrlPr>
                            <a:rPr sz="2800" i="1">
                              <a:solidFill>
                                <a:srgbClr val="000000"/>
                              </a:solidFill>
                              <a:latin typeface="Cambria Math" panose="02040503050406030204" pitchFamily="18" charset="0"/>
                            </a:rPr>
                          </m:ctrlPr>
                        </m:sSubPr>
                        <m:e>
                          <m:r>
                            <a:rPr sz="2800" i="1">
                              <a:solidFill>
                                <a:srgbClr val="000000"/>
                              </a:solidFill>
                              <a:latin typeface="Cambria Math" panose="02040503050406030204" pitchFamily="18" charset="0"/>
                            </a:rPr>
                            <m:t>𝑅</m:t>
                          </m:r>
                        </m:e>
                        <m:sub>
                          <m:r>
                            <a:rPr sz="2800" i="1">
                              <a:solidFill>
                                <a:srgbClr val="000000"/>
                              </a:solidFill>
                              <a:latin typeface="Cambria Math" panose="02040503050406030204" pitchFamily="18" charset="0"/>
                            </a:rPr>
                            <m:t>𝑡</m:t>
                          </m:r>
                          <m:r>
                            <a:rPr sz="2800" i="1">
                              <a:solidFill>
                                <a:srgbClr val="000000"/>
                              </a:solidFill>
                              <a:latin typeface="Cambria Math" panose="02040503050406030204" pitchFamily="18" charset="0"/>
                            </a:rPr>
                            <m:t>+</m:t>
                          </m:r>
                          <m:r>
                            <a:rPr sz="2800" i="1">
                              <a:solidFill>
                                <a:srgbClr val="000000"/>
                              </a:solidFill>
                              <a:latin typeface="Cambria Math" panose="02040503050406030204" pitchFamily="18" charset="0"/>
                            </a:rPr>
                            <m:t>𝑘</m:t>
                          </m:r>
                          <m:r>
                            <a:rPr sz="2800" i="1">
                              <a:solidFill>
                                <a:srgbClr val="000000"/>
                              </a:solidFill>
                              <a:latin typeface="Cambria Math" panose="02040503050406030204" pitchFamily="18" charset="0"/>
                            </a:rPr>
                            <m:t>+1</m:t>
                          </m:r>
                        </m:sub>
                      </m:sSub>
                    </m:oMath>
                  </m:oMathPara>
                </a14:m>
                <a:endParaRPr/>
              </a:p>
            </p:txBody>
          </p:sp>
        </mc:Choice>
        <mc:Fallback xmlns="">
          <p:sp>
            <p:nvSpPr>
              <p:cNvPr id="194" name="Rectangle"/>
              <p:cNvSpPr>
                <a:spLocks noRot="1" noChangeAspect="1" noMove="1" noResize="1" noEditPoints="1" noAdjustHandles="1" noChangeArrowheads="1" noChangeShapeType="1" noTextEdit="1"/>
              </p:cNvSpPr>
              <p:nvPr/>
            </p:nvSpPr>
            <p:spPr>
              <a:xfrm>
                <a:off x="7771024" y="8303824"/>
                <a:ext cx="6382492" cy="1166765"/>
              </a:xfrm>
              <a:prstGeom prst="rect">
                <a:avLst/>
              </a:prstGeom>
              <a:blipFill>
                <a:blip r:embed="rId3"/>
                <a:stretch>
                  <a:fillRect l="-79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95" name="Charcoal: 55, 55, 55 (use for definien callout)"/>
          <p:cNvSpPr txBox="1"/>
          <p:nvPr/>
        </p:nvSpPr>
        <p:spPr>
          <a:xfrm>
            <a:off x="1764178" y="5497700"/>
            <a:ext cx="8143876" cy="5604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a:solidFill>
                  <a:srgbClr val="373737"/>
                </a:solidFill>
              </a:defRPr>
            </a:lvl1pPr>
          </a:lstStyle>
          <a:p>
            <a:r>
              <a:t>Charcoal: 55, 55, 55 (use for definien callout)</a:t>
            </a:r>
          </a:p>
        </p:txBody>
      </p:sp>
      <p:pic>
        <p:nvPicPr>
          <p:cNvPr id="196" name="Image" descr="Image"/>
          <p:cNvPicPr>
            <a:picLocks noChangeAspect="1"/>
          </p:cNvPicPr>
          <p:nvPr/>
        </p:nvPicPr>
        <p:blipFill>
          <a:blip r:embed="rId4"/>
          <a:stretch>
            <a:fillRect/>
          </a:stretch>
        </p:blipFill>
        <p:spPr>
          <a:xfrm>
            <a:off x="11369322" y="3310466"/>
            <a:ext cx="1264356" cy="1270001"/>
          </a:xfrm>
          <a:prstGeom prst="rect">
            <a:avLst/>
          </a:prstGeom>
          <a:ln w="12700">
            <a:miter lim="400000"/>
          </a:ln>
        </p:spPr>
      </p:pic>
      <p:sp>
        <p:nvSpPr>
          <p:cNvPr id="197" name="If you input a LaTex object into the first line of a text box it will push the first line down.  So go to “Arrange” and reset the Y-alignment to 210, from 217"/>
          <p:cNvSpPr txBox="1"/>
          <p:nvPr/>
        </p:nvSpPr>
        <p:spPr>
          <a:xfrm>
            <a:off x="2421466" y="9727499"/>
            <a:ext cx="19541067" cy="10303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stStyle>
          <a:p>
            <a:r>
              <a:t>If you input a LaTex object into the first line of a text box it will push the first line down.  So go to “Arrange” and reset the Y-alignment to 210, from 217</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Course Title">
    <p:spTree>
      <p:nvGrpSpPr>
        <p:cNvPr id="1" name=""/>
        <p:cNvGrpSpPr/>
        <p:nvPr/>
      </p:nvGrpSpPr>
      <p:grpSpPr>
        <a:xfrm>
          <a:off x="0" y="0"/>
          <a:ext cx="0" cy="0"/>
          <a:chOff x="0" y="0"/>
          <a:chExt cx="0" cy="0"/>
        </a:xfrm>
      </p:grpSpPr>
      <p:sp>
        <p:nvSpPr>
          <p:cNvPr id="19" name="Title Text"/>
          <p:cNvSpPr txBox="1">
            <a:spLocks noGrp="1"/>
          </p:cNvSpPr>
          <p:nvPr>
            <p:ph type="title"/>
          </p:nvPr>
        </p:nvSpPr>
        <p:spPr>
          <a:xfrm>
            <a:off x="1778000" y="1435100"/>
            <a:ext cx="20828000" cy="4648200"/>
          </a:xfrm>
          <a:prstGeom prst="rect">
            <a:avLst/>
          </a:prstGeom>
        </p:spPr>
        <p:txBody>
          <a:bodyPr anchor="b"/>
          <a:lstStyle>
            <a:lvl1pPr>
              <a:defRPr sz="16000">
                <a:solidFill>
                  <a:srgbClr val="FFFFFF"/>
                </a:solidFill>
                <a:effectLst>
                  <a:outerShdw blurRad="25400" dist="25400" dir="7800000" rotWithShape="0">
                    <a:srgbClr val="E2E2E2"/>
                  </a:outerShdw>
                </a:effectLst>
                <a:latin typeface="Amazon Ember"/>
                <a:ea typeface="Amazon Ember"/>
                <a:cs typeface="Amazon Ember"/>
                <a:sym typeface="Amazon Ember"/>
              </a:defRPr>
            </a:lvl1pPr>
          </a:lstStyle>
          <a:p>
            <a:r>
              <a:t>Title Text</a:t>
            </a:r>
          </a:p>
        </p:txBody>
      </p:sp>
      <p:sp>
        <p:nvSpPr>
          <p:cNvPr id="20" name="Body Level One…"/>
          <p:cNvSpPr txBox="1">
            <a:spLocks noGrp="1"/>
          </p:cNvSpPr>
          <p:nvPr>
            <p:ph type="body" sz="half" idx="1"/>
          </p:nvPr>
        </p:nvSpPr>
        <p:spPr>
          <a:xfrm>
            <a:off x="1778000" y="6394450"/>
            <a:ext cx="20828000" cy="4992489"/>
          </a:xfrm>
          <a:prstGeom prst="rect">
            <a:avLst/>
          </a:prstGeom>
        </p:spPr>
        <p:txBody>
          <a:bodyPr anchor="t">
            <a:noAutofit/>
          </a:bodyPr>
          <a:lstStyle>
            <a:lvl1pPr marL="0" indent="0" algn="ctr">
              <a:spcBef>
                <a:spcPts val="0"/>
              </a:spcBef>
              <a:buSzTx/>
              <a:buNone/>
              <a:defRPr sz="5400">
                <a:solidFill>
                  <a:srgbClr val="FFFFFF"/>
                </a:solidFill>
                <a:latin typeface="Amazon Ember"/>
                <a:ea typeface="Amazon Ember"/>
                <a:cs typeface="Amazon Ember"/>
                <a:sym typeface="Amazon Ember"/>
              </a:defRPr>
            </a:lvl1pPr>
            <a:lvl2pPr marL="0" indent="0" algn="ctr">
              <a:spcBef>
                <a:spcPts val="0"/>
              </a:spcBef>
              <a:buSzTx/>
              <a:buNone/>
              <a:defRPr sz="5400">
                <a:solidFill>
                  <a:srgbClr val="FFFFFF"/>
                </a:solidFill>
                <a:latin typeface="Amazon Ember"/>
                <a:ea typeface="Amazon Ember"/>
                <a:cs typeface="Amazon Ember"/>
                <a:sym typeface="Amazon Ember"/>
              </a:defRPr>
            </a:lvl2pPr>
            <a:lvl3pPr marL="0" indent="0" algn="ctr">
              <a:spcBef>
                <a:spcPts val="0"/>
              </a:spcBef>
              <a:buSzTx/>
              <a:buNone/>
              <a:defRPr sz="5400">
                <a:solidFill>
                  <a:srgbClr val="FFFFFF"/>
                </a:solidFill>
                <a:latin typeface="Amazon Ember"/>
                <a:ea typeface="Amazon Ember"/>
                <a:cs typeface="Amazon Ember"/>
                <a:sym typeface="Amazon Ember"/>
              </a:defRPr>
            </a:lvl3pPr>
            <a:lvl4pPr marL="0" indent="0" algn="ctr">
              <a:spcBef>
                <a:spcPts val="0"/>
              </a:spcBef>
              <a:buSzTx/>
              <a:buNone/>
              <a:defRPr sz="5400">
                <a:solidFill>
                  <a:srgbClr val="FFFFFF"/>
                </a:solidFill>
                <a:latin typeface="Amazon Ember"/>
                <a:ea typeface="Amazon Ember"/>
                <a:cs typeface="Amazon Ember"/>
                <a:sym typeface="Amazon Ember"/>
              </a:defRPr>
            </a:lvl4pPr>
            <a:lvl5pPr marL="0" indent="0" algn="ctr">
              <a:spcBef>
                <a:spcPts val="0"/>
              </a:spcBef>
              <a:buSzTx/>
              <a:buNone/>
              <a:defRPr sz="5400">
                <a:solidFill>
                  <a:srgbClr val="FFFFFF"/>
                </a:solidFill>
                <a:latin typeface="Amazon Ember"/>
                <a:ea typeface="Amazon Ember"/>
                <a:cs typeface="Amazon Ember"/>
                <a:sym typeface="Amazon Ember"/>
              </a:defRPr>
            </a:lvl5pPr>
          </a:lstStyle>
          <a:p>
            <a:r>
              <a:t>Body Level One</a:t>
            </a:r>
          </a:p>
          <a:p>
            <a:pPr lvl="1"/>
            <a:r>
              <a:t>Body Level Two</a:t>
            </a:r>
          </a:p>
          <a:p>
            <a:pPr lvl="2"/>
            <a:r>
              <a:t>Body Level Three</a:t>
            </a:r>
          </a:p>
          <a:p>
            <a:pPr lvl="3"/>
            <a:r>
              <a:t>Body Level Four</a:t>
            </a:r>
          </a:p>
          <a:p>
            <a:pPr lvl="4"/>
            <a:r>
              <a:t>Body Level Five</a:t>
            </a:r>
          </a:p>
        </p:txBody>
      </p:sp>
      <p:pic>
        <p:nvPicPr>
          <p:cNvPr id="21"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Slide">
    <p:spTree>
      <p:nvGrpSpPr>
        <p:cNvPr id="1" name=""/>
        <p:cNvGrpSpPr/>
        <p:nvPr/>
      </p:nvGrpSpPr>
      <p:grpSpPr>
        <a:xfrm>
          <a:off x="0" y="0"/>
          <a:ext cx="0" cy="0"/>
          <a:chOff x="0" y="0"/>
          <a:chExt cx="0" cy="0"/>
        </a:xfrm>
      </p:grpSpPr>
      <p:pic>
        <p:nvPicPr>
          <p:cNvPr id="29" name="Image" descr="Image"/>
          <p:cNvPicPr>
            <a:picLocks noChangeAspect="1"/>
          </p:cNvPicPr>
          <p:nvPr/>
        </p:nvPicPr>
        <p:blipFill>
          <a:blip r:embed="rId2"/>
          <a:stretch>
            <a:fillRect/>
          </a:stretch>
        </p:blipFill>
        <p:spPr>
          <a:xfrm>
            <a:off x="10624161" y="7291176"/>
            <a:ext cx="3135677" cy="2799715"/>
          </a:xfrm>
          <a:prstGeom prst="rect">
            <a:avLst/>
          </a:prstGeom>
          <a:ln w="25400">
            <a:miter lim="400000"/>
          </a:ln>
          <a:effectLst>
            <a:reflection stA="24261" endPos="40000" dir="5400000" sy="-100000" algn="bl" rotWithShape="0"/>
          </a:effectLst>
        </p:spPr>
      </p:pic>
      <p:sp>
        <p:nvSpPr>
          <p:cNvPr id="30" name="Title Text"/>
          <p:cNvSpPr txBox="1">
            <a:spLocks noGrp="1"/>
          </p:cNvSpPr>
          <p:nvPr>
            <p:ph type="title"/>
          </p:nvPr>
        </p:nvSpPr>
        <p:spPr>
          <a:xfrm>
            <a:off x="1689100" y="3606800"/>
            <a:ext cx="21005800" cy="2286000"/>
          </a:xfrm>
          <a:prstGeom prst="rect">
            <a:avLst/>
          </a:prstGeom>
        </p:spPr>
        <p:txBody>
          <a:bodyPr/>
          <a:lstStyle>
            <a:lvl1pPr>
              <a:defRPr sz="16000">
                <a:solidFill>
                  <a:srgbClr val="FFFFFF"/>
                </a:solidFill>
                <a:effectLst>
                  <a:outerShdw blurRad="25400" dist="25400" dir="7800000" rotWithShape="0">
                    <a:srgbClr val="E9E9E9"/>
                  </a:outerShdw>
                </a:effectLst>
                <a:latin typeface="Amazon Ember"/>
                <a:ea typeface="Amazon Ember"/>
                <a:cs typeface="Amazon Ember"/>
                <a:sym typeface="Amazon Ember"/>
              </a:defRPr>
            </a:lvl1pPr>
          </a:lstStyle>
          <a:p>
            <a:r>
              <a:t>Title Text</a:t>
            </a:r>
          </a:p>
        </p:txBody>
      </p:sp>
      <p:pic>
        <p:nvPicPr>
          <p:cNvPr id="31" name="Image" descr="Image"/>
          <p:cNvPicPr>
            <a:picLocks noChangeAspect="1"/>
          </p:cNvPicPr>
          <p:nvPr/>
        </p:nvPicPr>
        <p:blipFill>
          <a:blip r:embed="rId3"/>
          <a:stretch>
            <a:fillRect/>
          </a:stretch>
        </p:blipFill>
        <p:spPr>
          <a:xfrm>
            <a:off x="21012762" y="12780773"/>
            <a:ext cx="3135677" cy="617388"/>
          </a:xfrm>
          <a:prstGeom prst="rect">
            <a:avLst/>
          </a:prstGeom>
          <a:ln w="12700">
            <a:miter lim="400000"/>
          </a:ln>
        </p:spPr>
      </p:pic>
      <p:sp>
        <p:nvSpPr>
          <p:cNvPr id="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Header, SubHeader &amp; Bullets">
    <p:bg>
      <p:bgPr>
        <a:solidFill>
          <a:srgbClr val="FFFFFF"/>
        </a:solidFill>
        <a:effectLst/>
      </p:bgPr>
    </p:bg>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159933" y="355600"/>
            <a:ext cx="22670295" cy="2286000"/>
          </a:xfrm>
          <a:prstGeom prst="rect">
            <a:avLst/>
          </a:prstGeom>
        </p:spPr>
        <p:txBody>
          <a:bodyPr/>
          <a:lstStyle>
            <a:lvl1pPr algn="l">
              <a:defRPr sz="7500">
                <a:solidFill>
                  <a:srgbClr val="373737"/>
                </a:solidFill>
                <a:latin typeface="Amazon Ember"/>
                <a:ea typeface="Amazon Ember"/>
                <a:cs typeface="Amazon Ember"/>
                <a:sym typeface="Amazon Ember"/>
              </a:defRPr>
            </a:lvl1pPr>
          </a:lstStyle>
          <a:p>
            <a:r>
              <a:t>Title Text</a:t>
            </a:r>
          </a:p>
        </p:txBody>
      </p:sp>
      <p:sp>
        <p:nvSpPr>
          <p:cNvPr id="51" name="Body Level One…"/>
          <p:cNvSpPr txBox="1">
            <a:spLocks noGrp="1"/>
          </p:cNvSpPr>
          <p:nvPr>
            <p:ph type="body" idx="1"/>
          </p:nvPr>
        </p:nvSpPr>
        <p:spPr>
          <a:xfrm>
            <a:off x="1689100" y="2756958"/>
            <a:ext cx="21005800" cy="9181185"/>
          </a:xfrm>
          <a:prstGeom prst="rect">
            <a:avLst/>
          </a:prstGeom>
        </p:spPr>
        <p:txBody>
          <a:bodyPr anchor="t">
            <a:noAutofit/>
          </a:bodyPr>
          <a:lstStyle>
            <a:lvl1pPr marL="0" indent="0">
              <a:spcBef>
                <a:spcPts val="3000"/>
              </a:spcBef>
              <a:buSzTx/>
              <a:buNone/>
              <a:defRPr b="1">
                <a:solidFill>
                  <a:srgbClr val="008DC4"/>
                </a:solidFill>
                <a:latin typeface="Amazon Ember"/>
                <a:ea typeface="Amazon Ember"/>
                <a:cs typeface="Amazon Ember"/>
                <a:sym typeface="Amazon Ember"/>
              </a:defRPr>
            </a:lvl1pPr>
            <a:lvl2pPr marL="1270000" indent="-635000">
              <a:spcBef>
                <a:spcPts val="1000"/>
              </a:spcBef>
              <a:defRPr sz="3400">
                <a:solidFill>
                  <a:srgbClr val="373737"/>
                </a:solidFill>
                <a:latin typeface="Amazon Ember"/>
                <a:ea typeface="Amazon Ember"/>
                <a:cs typeface="Amazon Ember"/>
                <a:sym typeface="Amazon Ember"/>
              </a:defRPr>
            </a:lvl2pPr>
            <a:lvl3pPr marL="1905000" indent="-635000">
              <a:spcBef>
                <a:spcPts val="1000"/>
              </a:spcBef>
              <a:defRPr sz="2800">
                <a:solidFill>
                  <a:srgbClr val="373737"/>
                </a:solidFill>
                <a:latin typeface="Amazon Ember"/>
                <a:ea typeface="Amazon Ember"/>
                <a:cs typeface="Amazon Ember"/>
                <a:sym typeface="Amazon Ember"/>
              </a:defRPr>
            </a:lvl3pPr>
            <a:lvl4pPr marL="2540000" indent="-635000">
              <a:spcBef>
                <a:spcPts val="1000"/>
              </a:spcBef>
              <a:defRPr sz="2800">
                <a:solidFill>
                  <a:srgbClr val="373737"/>
                </a:solidFill>
                <a:latin typeface="Amazon Ember"/>
                <a:ea typeface="Amazon Ember"/>
                <a:cs typeface="Amazon Ember"/>
                <a:sym typeface="Amazon Ember"/>
              </a:defRPr>
            </a:lvl4pPr>
            <a:lvl5pPr marL="3175000" indent="-635000">
              <a:spcBef>
                <a:spcPts val="1000"/>
              </a:spcBef>
              <a:defRPr sz="2800">
                <a:solidFill>
                  <a:srgbClr val="373737"/>
                </a:solidFill>
                <a:latin typeface="Amazon Ember"/>
                <a:ea typeface="Amazon Ember"/>
                <a:cs typeface="Amazon Ember"/>
                <a:sym typeface="Amazon Ember"/>
              </a:defRPr>
            </a:lvl5pPr>
          </a:lstStyle>
          <a:p>
            <a:r>
              <a:t>Body Level One</a:t>
            </a:r>
          </a:p>
          <a:p>
            <a:pPr lvl="1"/>
            <a:r>
              <a:t>Body Level Two</a:t>
            </a:r>
          </a:p>
          <a:p>
            <a:pPr lvl="2"/>
            <a:r>
              <a:t>Body Level Three</a:t>
            </a:r>
          </a:p>
          <a:p>
            <a:pPr lvl="3"/>
            <a:r>
              <a:t>Body Level Four</a:t>
            </a:r>
          </a:p>
          <a:p>
            <a:pPr lvl="4"/>
            <a:r>
              <a:t>Body Level Five</a:t>
            </a:r>
          </a:p>
        </p:txBody>
      </p:sp>
      <p:sp>
        <p:nvSpPr>
          <p:cNvPr id="52" name="Rectangle"/>
          <p:cNvSpPr/>
          <p:nvPr/>
        </p:nvSpPr>
        <p:spPr>
          <a:xfrm>
            <a:off x="-42334" y="12454466"/>
            <a:ext cx="24468667" cy="1270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53" name="Rectangle"/>
          <p:cNvSpPr/>
          <p:nvPr/>
        </p:nvSpPr>
        <p:spPr>
          <a:xfrm>
            <a:off x="-25400" y="12342614"/>
            <a:ext cx="24434800" cy="111853"/>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54"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55" name="Slide Number"/>
          <p:cNvSpPr txBox="1">
            <a:spLocks noGrp="1"/>
          </p:cNvSpPr>
          <p:nvPr>
            <p:ph type="sldNum" sz="quarter" idx="2"/>
          </p:nvPr>
        </p:nvSpPr>
        <p:spPr>
          <a:xfrm>
            <a:off x="637116" y="12858937"/>
            <a:ext cx="471527" cy="4572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Header, Subheader Bullets &amp; R-Image">
    <p:bg>
      <p:bgPr>
        <a:solidFill>
          <a:srgbClr val="FFFFFF"/>
        </a:solidFill>
        <a:effectLst/>
      </p:bgPr>
    </p:bg>
    <p:spTree>
      <p:nvGrpSpPr>
        <p:cNvPr id="1" name=""/>
        <p:cNvGrpSpPr/>
        <p:nvPr/>
      </p:nvGrpSpPr>
      <p:grpSpPr>
        <a:xfrm>
          <a:off x="0" y="0"/>
          <a:ext cx="0" cy="0"/>
          <a:chOff x="0" y="0"/>
          <a:chExt cx="0" cy="0"/>
        </a:xfrm>
      </p:grpSpPr>
      <p:sp>
        <p:nvSpPr>
          <p:cNvPr id="98" name="Title Text"/>
          <p:cNvSpPr txBox="1">
            <a:spLocks noGrp="1"/>
          </p:cNvSpPr>
          <p:nvPr>
            <p:ph type="title"/>
          </p:nvPr>
        </p:nvSpPr>
        <p:spPr>
          <a:xfrm>
            <a:off x="1159933" y="355600"/>
            <a:ext cx="22669037" cy="2286000"/>
          </a:xfrm>
          <a:prstGeom prst="rect">
            <a:avLst/>
          </a:prstGeom>
        </p:spPr>
        <p:txBody>
          <a:bodyPr/>
          <a:lstStyle>
            <a:lvl1pPr algn="l">
              <a:defRPr sz="7500">
                <a:solidFill>
                  <a:srgbClr val="373737"/>
                </a:solidFill>
                <a:latin typeface="Amazon Ember"/>
                <a:ea typeface="Amazon Ember"/>
                <a:cs typeface="Amazon Ember"/>
                <a:sym typeface="Amazon Ember"/>
              </a:defRPr>
            </a:lvl1pPr>
          </a:lstStyle>
          <a:p>
            <a:r>
              <a:t>Title Text</a:t>
            </a:r>
          </a:p>
        </p:txBody>
      </p:sp>
      <p:sp>
        <p:nvSpPr>
          <p:cNvPr id="99" name="Body Level One…"/>
          <p:cNvSpPr txBox="1">
            <a:spLocks noGrp="1"/>
          </p:cNvSpPr>
          <p:nvPr>
            <p:ph type="body" sz="half" idx="1"/>
          </p:nvPr>
        </p:nvSpPr>
        <p:spPr>
          <a:xfrm>
            <a:off x="1689100" y="2756958"/>
            <a:ext cx="10283098" cy="7369176"/>
          </a:xfrm>
          <a:prstGeom prst="rect">
            <a:avLst/>
          </a:prstGeom>
        </p:spPr>
        <p:txBody>
          <a:bodyPr anchor="t">
            <a:noAutofit/>
          </a:bodyPr>
          <a:lstStyle>
            <a:lvl1pPr marL="0" indent="0">
              <a:spcBef>
                <a:spcPts val="3000"/>
              </a:spcBef>
              <a:buSzTx/>
              <a:buNone/>
              <a:defRPr b="1">
                <a:solidFill>
                  <a:srgbClr val="008DC4"/>
                </a:solidFill>
                <a:latin typeface="Amazon Ember"/>
                <a:ea typeface="Amazon Ember"/>
                <a:cs typeface="Amazon Ember"/>
                <a:sym typeface="Amazon Ember"/>
              </a:defRPr>
            </a:lvl1pPr>
            <a:lvl2pPr marL="1270000" indent="-635000">
              <a:spcBef>
                <a:spcPts val="1000"/>
              </a:spcBef>
              <a:defRPr sz="3400">
                <a:solidFill>
                  <a:srgbClr val="373737"/>
                </a:solidFill>
                <a:latin typeface="Amazon Ember"/>
                <a:ea typeface="Amazon Ember"/>
                <a:cs typeface="Amazon Ember"/>
                <a:sym typeface="Amazon Ember"/>
              </a:defRPr>
            </a:lvl2pPr>
            <a:lvl3pPr marL="1905000" indent="-635000">
              <a:spcBef>
                <a:spcPts val="1000"/>
              </a:spcBef>
              <a:defRPr sz="2800">
                <a:solidFill>
                  <a:srgbClr val="373737"/>
                </a:solidFill>
                <a:latin typeface="Amazon Ember"/>
                <a:ea typeface="Amazon Ember"/>
                <a:cs typeface="Amazon Ember"/>
                <a:sym typeface="Amazon Ember"/>
              </a:defRPr>
            </a:lvl3pPr>
            <a:lvl4pPr marL="2540000" indent="-635000">
              <a:spcBef>
                <a:spcPts val="1000"/>
              </a:spcBef>
              <a:defRPr sz="2800">
                <a:solidFill>
                  <a:srgbClr val="373737"/>
                </a:solidFill>
                <a:latin typeface="Amazon Ember"/>
                <a:ea typeface="Amazon Ember"/>
                <a:cs typeface="Amazon Ember"/>
                <a:sym typeface="Amazon Ember"/>
              </a:defRPr>
            </a:lvl4pPr>
            <a:lvl5pPr marL="3175000" indent="-635000">
              <a:spcBef>
                <a:spcPts val="1000"/>
              </a:spcBef>
              <a:defRPr sz="2800">
                <a:solidFill>
                  <a:srgbClr val="373737"/>
                </a:solidFill>
                <a:latin typeface="Amazon Ember"/>
                <a:ea typeface="Amazon Ember"/>
                <a:cs typeface="Amazon Ember"/>
                <a:sym typeface="Amazon Ember"/>
              </a:defRPr>
            </a:lvl5pPr>
          </a:lstStyle>
          <a:p>
            <a:r>
              <a:t>Body Level One</a:t>
            </a:r>
          </a:p>
          <a:p>
            <a:pPr lvl="1"/>
            <a:r>
              <a:t>Body Level Two</a:t>
            </a:r>
          </a:p>
          <a:p>
            <a:pPr lvl="2"/>
            <a:r>
              <a:t>Body Level Three</a:t>
            </a:r>
          </a:p>
          <a:p>
            <a:pPr lvl="3"/>
            <a:r>
              <a:t>Body Level Four</a:t>
            </a:r>
          </a:p>
          <a:p>
            <a:pPr lvl="4"/>
            <a:r>
              <a:t>Body Level Five</a:t>
            </a:r>
          </a:p>
        </p:txBody>
      </p:sp>
      <p:sp>
        <p:nvSpPr>
          <p:cNvPr id="100" name="Rectangle"/>
          <p:cNvSpPr/>
          <p:nvPr/>
        </p:nvSpPr>
        <p:spPr>
          <a:xfrm>
            <a:off x="-42334" y="12454466"/>
            <a:ext cx="24468667" cy="1270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01" name="Rectangle"/>
          <p:cNvSpPr/>
          <p:nvPr/>
        </p:nvSpPr>
        <p:spPr>
          <a:xfrm>
            <a:off x="-25400" y="12342614"/>
            <a:ext cx="24434800" cy="111853"/>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02"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103" name="Slide Number"/>
          <p:cNvSpPr txBox="1">
            <a:spLocks noGrp="1"/>
          </p:cNvSpPr>
          <p:nvPr>
            <p:ph type="sldNum" sz="quarter" idx="2"/>
          </p:nvPr>
        </p:nvSpPr>
        <p:spPr>
          <a:xfrm>
            <a:off x="637116" y="12858937"/>
            <a:ext cx="471527" cy="4572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Header, Subheader Bullets &amp; L-Image">
    <p:bg>
      <p:bgPr>
        <a:solidFill>
          <a:srgbClr val="FFFFFF"/>
        </a:solidFill>
        <a:effectLst/>
      </p:bgPr>
    </p:bg>
    <p:spTree>
      <p:nvGrpSpPr>
        <p:cNvPr id="1" name=""/>
        <p:cNvGrpSpPr/>
        <p:nvPr/>
      </p:nvGrpSpPr>
      <p:grpSpPr>
        <a:xfrm>
          <a:off x="0" y="0"/>
          <a:ext cx="0" cy="0"/>
          <a:chOff x="0" y="0"/>
          <a:chExt cx="0" cy="0"/>
        </a:xfrm>
      </p:grpSpPr>
      <p:sp>
        <p:nvSpPr>
          <p:cNvPr id="110" name="Title Text"/>
          <p:cNvSpPr txBox="1">
            <a:spLocks noGrp="1"/>
          </p:cNvSpPr>
          <p:nvPr>
            <p:ph type="title"/>
          </p:nvPr>
        </p:nvSpPr>
        <p:spPr>
          <a:xfrm>
            <a:off x="1159933" y="355600"/>
            <a:ext cx="22669037" cy="2286000"/>
          </a:xfrm>
          <a:prstGeom prst="rect">
            <a:avLst/>
          </a:prstGeom>
        </p:spPr>
        <p:txBody>
          <a:bodyPr/>
          <a:lstStyle>
            <a:lvl1pPr algn="l">
              <a:defRPr sz="7500">
                <a:solidFill>
                  <a:srgbClr val="373737"/>
                </a:solidFill>
                <a:latin typeface="Amazon Ember"/>
                <a:ea typeface="Amazon Ember"/>
                <a:cs typeface="Amazon Ember"/>
                <a:sym typeface="Amazon Ember"/>
              </a:defRPr>
            </a:lvl1pPr>
          </a:lstStyle>
          <a:p>
            <a:r>
              <a:t>Title Text</a:t>
            </a:r>
          </a:p>
        </p:txBody>
      </p:sp>
      <p:sp>
        <p:nvSpPr>
          <p:cNvPr id="111" name="Body Level One…"/>
          <p:cNvSpPr txBox="1">
            <a:spLocks noGrp="1"/>
          </p:cNvSpPr>
          <p:nvPr>
            <p:ph type="body" sz="half" idx="1"/>
          </p:nvPr>
        </p:nvSpPr>
        <p:spPr>
          <a:xfrm>
            <a:off x="12750800" y="2756958"/>
            <a:ext cx="10283098" cy="7369176"/>
          </a:xfrm>
          <a:prstGeom prst="rect">
            <a:avLst/>
          </a:prstGeom>
        </p:spPr>
        <p:txBody>
          <a:bodyPr anchor="t">
            <a:noAutofit/>
          </a:bodyPr>
          <a:lstStyle>
            <a:lvl1pPr marL="0" indent="0">
              <a:spcBef>
                <a:spcPts val="3000"/>
              </a:spcBef>
              <a:buSzTx/>
              <a:buNone/>
              <a:defRPr b="1">
                <a:solidFill>
                  <a:srgbClr val="008DC4"/>
                </a:solidFill>
                <a:latin typeface="Amazon Ember"/>
                <a:ea typeface="Amazon Ember"/>
                <a:cs typeface="Amazon Ember"/>
                <a:sym typeface="Amazon Ember"/>
              </a:defRPr>
            </a:lvl1pPr>
            <a:lvl2pPr marL="1270000" indent="-635000">
              <a:spcBef>
                <a:spcPts val="1000"/>
              </a:spcBef>
              <a:defRPr sz="3400">
                <a:solidFill>
                  <a:srgbClr val="373737"/>
                </a:solidFill>
                <a:latin typeface="Amazon Ember"/>
                <a:ea typeface="Amazon Ember"/>
                <a:cs typeface="Amazon Ember"/>
                <a:sym typeface="Amazon Ember"/>
              </a:defRPr>
            </a:lvl2pPr>
            <a:lvl3pPr marL="1905000" indent="-635000">
              <a:spcBef>
                <a:spcPts val="1000"/>
              </a:spcBef>
              <a:defRPr sz="2800">
                <a:solidFill>
                  <a:srgbClr val="373737"/>
                </a:solidFill>
                <a:latin typeface="Amazon Ember"/>
                <a:ea typeface="Amazon Ember"/>
                <a:cs typeface="Amazon Ember"/>
                <a:sym typeface="Amazon Ember"/>
              </a:defRPr>
            </a:lvl3pPr>
            <a:lvl4pPr marL="2540000" indent="-635000">
              <a:spcBef>
                <a:spcPts val="1000"/>
              </a:spcBef>
              <a:defRPr sz="2800">
                <a:solidFill>
                  <a:srgbClr val="373737"/>
                </a:solidFill>
                <a:latin typeface="Amazon Ember"/>
                <a:ea typeface="Amazon Ember"/>
                <a:cs typeface="Amazon Ember"/>
                <a:sym typeface="Amazon Ember"/>
              </a:defRPr>
            </a:lvl4pPr>
            <a:lvl5pPr marL="3175000" indent="-635000">
              <a:spcBef>
                <a:spcPts val="1000"/>
              </a:spcBef>
              <a:defRPr sz="2800">
                <a:solidFill>
                  <a:srgbClr val="373737"/>
                </a:solidFill>
                <a:latin typeface="Amazon Ember"/>
                <a:ea typeface="Amazon Ember"/>
                <a:cs typeface="Amazon Ember"/>
                <a:sym typeface="Amazon Ember"/>
              </a:defRPr>
            </a:lvl5pPr>
          </a:lstStyle>
          <a:p>
            <a:r>
              <a:t>Body Level One</a:t>
            </a:r>
          </a:p>
          <a:p>
            <a:pPr lvl="1"/>
            <a:r>
              <a:t>Body Level Two</a:t>
            </a:r>
          </a:p>
          <a:p>
            <a:pPr lvl="2"/>
            <a:r>
              <a:t>Body Level Three</a:t>
            </a:r>
          </a:p>
          <a:p>
            <a:pPr lvl="3"/>
            <a:r>
              <a:t>Body Level Four</a:t>
            </a:r>
          </a:p>
          <a:p>
            <a:pPr lvl="4"/>
            <a:r>
              <a:t>Body Level Five</a:t>
            </a:r>
          </a:p>
        </p:txBody>
      </p:sp>
      <p:sp>
        <p:nvSpPr>
          <p:cNvPr id="112" name="Rectangle"/>
          <p:cNvSpPr/>
          <p:nvPr/>
        </p:nvSpPr>
        <p:spPr>
          <a:xfrm>
            <a:off x="-42334" y="12454466"/>
            <a:ext cx="24468667" cy="1270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13" name="Rectangle"/>
          <p:cNvSpPr/>
          <p:nvPr/>
        </p:nvSpPr>
        <p:spPr>
          <a:xfrm>
            <a:off x="-25400" y="12342614"/>
            <a:ext cx="24434800" cy="111853"/>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14"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115" name="Slide Number"/>
          <p:cNvSpPr txBox="1">
            <a:spLocks noGrp="1"/>
          </p:cNvSpPr>
          <p:nvPr>
            <p:ph type="sldNum" sz="quarter" idx="2"/>
          </p:nvPr>
        </p:nvSpPr>
        <p:spPr>
          <a:xfrm>
            <a:off x="637116" y="12858937"/>
            <a:ext cx="471527" cy="4572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Header, Subheader, Text &amp; R-Image">
    <p:bg>
      <p:bgPr>
        <a:solidFill>
          <a:srgbClr val="FFFFFF"/>
        </a:solidFill>
        <a:effectLst/>
      </p:bgPr>
    </p:bg>
    <p:spTree>
      <p:nvGrpSpPr>
        <p:cNvPr id="1" name=""/>
        <p:cNvGrpSpPr/>
        <p:nvPr/>
      </p:nvGrpSpPr>
      <p:grpSpPr>
        <a:xfrm>
          <a:off x="0" y="0"/>
          <a:ext cx="0" cy="0"/>
          <a:chOff x="0" y="0"/>
          <a:chExt cx="0" cy="0"/>
        </a:xfrm>
      </p:grpSpPr>
      <p:sp>
        <p:nvSpPr>
          <p:cNvPr id="122" name="Title Text"/>
          <p:cNvSpPr txBox="1">
            <a:spLocks noGrp="1"/>
          </p:cNvSpPr>
          <p:nvPr>
            <p:ph type="title"/>
          </p:nvPr>
        </p:nvSpPr>
        <p:spPr>
          <a:xfrm>
            <a:off x="1159933" y="355600"/>
            <a:ext cx="22671088" cy="2286000"/>
          </a:xfrm>
          <a:prstGeom prst="rect">
            <a:avLst/>
          </a:prstGeom>
        </p:spPr>
        <p:txBody>
          <a:bodyPr/>
          <a:lstStyle>
            <a:lvl1pPr algn="l">
              <a:defRPr sz="7500">
                <a:solidFill>
                  <a:srgbClr val="373737"/>
                </a:solidFill>
                <a:latin typeface="Amazon Ember"/>
                <a:ea typeface="Amazon Ember"/>
                <a:cs typeface="Amazon Ember"/>
                <a:sym typeface="Amazon Ember"/>
              </a:defRPr>
            </a:lvl1pPr>
          </a:lstStyle>
          <a:p>
            <a:r>
              <a:t>Title Text</a:t>
            </a:r>
          </a:p>
        </p:txBody>
      </p:sp>
      <p:sp>
        <p:nvSpPr>
          <p:cNvPr id="123" name="Body Level One…"/>
          <p:cNvSpPr txBox="1">
            <a:spLocks noGrp="1"/>
          </p:cNvSpPr>
          <p:nvPr>
            <p:ph type="body" sz="half" idx="1"/>
          </p:nvPr>
        </p:nvSpPr>
        <p:spPr>
          <a:xfrm>
            <a:off x="1689100" y="2756958"/>
            <a:ext cx="10263585" cy="7369176"/>
          </a:xfrm>
          <a:prstGeom prst="rect">
            <a:avLst/>
          </a:prstGeom>
        </p:spPr>
        <p:txBody>
          <a:bodyPr anchor="t">
            <a:noAutofit/>
          </a:bodyPr>
          <a:lstStyle>
            <a:lvl1pPr marL="0" indent="0">
              <a:spcBef>
                <a:spcPts val="3000"/>
              </a:spcBef>
              <a:buSzTx/>
              <a:buNone/>
              <a:defRPr b="1">
                <a:solidFill>
                  <a:srgbClr val="008DC4"/>
                </a:solidFill>
                <a:latin typeface="Amazon Ember"/>
                <a:ea typeface="Amazon Ember"/>
                <a:cs typeface="Amazon Ember"/>
                <a:sym typeface="Amazon Ember"/>
              </a:defRPr>
            </a:lvl1pPr>
            <a:lvl2pPr marL="0" indent="0">
              <a:spcBef>
                <a:spcPts val="1000"/>
              </a:spcBef>
              <a:buSzTx/>
              <a:buNone/>
              <a:defRPr sz="3400">
                <a:solidFill>
                  <a:srgbClr val="373737"/>
                </a:solidFill>
                <a:latin typeface="Amazon Ember"/>
                <a:ea typeface="Amazon Ember"/>
                <a:cs typeface="Amazon Ember"/>
                <a:sym typeface="Amazon Ember"/>
              </a:defRPr>
            </a:lvl2pPr>
            <a:lvl3pPr marL="0" indent="0">
              <a:spcBef>
                <a:spcPts val="1000"/>
              </a:spcBef>
              <a:buSzTx/>
              <a:buNone/>
              <a:defRPr sz="2800">
                <a:solidFill>
                  <a:srgbClr val="373737"/>
                </a:solidFill>
                <a:latin typeface="Amazon Ember"/>
                <a:ea typeface="Amazon Ember"/>
                <a:cs typeface="Amazon Ember"/>
                <a:sym typeface="Amazon Ember"/>
              </a:defRPr>
            </a:lvl3pPr>
            <a:lvl4pPr marL="0" indent="0">
              <a:spcBef>
                <a:spcPts val="1000"/>
              </a:spcBef>
              <a:buSzTx/>
              <a:buNone/>
              <a:defRPr sz="2800">
                <a:solidFill>
                  <a:srgbClr val="373737"/>
                </a:solidFill>
                <a:latin typeface="Amazon Ember"/>
                <a:ea typeface="Amazon Ember"/>
                <a:cs typeface="Amazon Ember"/>
                <a:sym typeface="Amazon Ember"/>
              </a:defRPr>
            </a:lvl4pPr>
            <a:lvl5pPr marL="0" indent="0">
              <a:spcBef>
                <a:spcPts val="1000"/>
              </a:spcBef>
              <a:buSzTx/>
              <a:buNone/>
              <a:defRPr sz="2800">
                <a:solidFill>
                  <a:srgbClr val="373737"/>
                </a:solidFill>
                <a:latin typeface="Amazon Ember"/>
                <a:ea typeface="Amazon Ember"/>
                <a:cs typeface="Amazon Ember"/>
                <a:sym typeface="Amazon Ember"/>
              </a:defRPr>
            </a:lvl5pPr>
          </a:lstStyle>
          <a:p>
            <a:r>
              <a:t>Body Level One</a:t>
            </a:r>
          </a:p>
          <a:p>
            <a:pPr lvl="1"/>
            <a:r>
              <a:t>Body Level Two</a:t>
            </a:r>
          </a:p>
          <a:p>
            <a:pPr lvl="2"/>
            <a:r>
              <a:t>Body Level Three</a:t>
            </a:r>
          </a:p>
          <a:p>
            <a:pPr lvl="3"/>
            <a:r>
              <a:t>Body Level Four</a:t>
            </a:r>
          </a:p>
          <a:p>
            <a:pPr lvl="4"/>
            <a:r>
              <a:t>Body Level Five</a:t>
            </a:r>
          </a:p>
        </p:txBody>
      </p:sp>
      <p:sp>
        <p:nvSpPr>
          <p:cNvPr id="124" name="Rectangle"/>
          <p:cNvSpPr/>
          <p:nvPr/>
        </p:nvSpPr>
        <p:spPr>
          <a:xfrm>
            <a:off x="-42334" y="12454466"/>
            <a:ext cx="24468667" cy="1270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25" name="Rectangle"/>
          <p:cNvSpPr/>
          <p:nvPr/>
        </p:nvSpPr>
        <p:spPr>
          <a:xfrm>
            <a:off x="-25400" y="12342614"/>
            <a:ext cx="24434800" cy="111853"/>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26"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127" name="Slide Number"/>
          <p:cNvSpPr txBox="1">
            <a:spLocks noGrp="1"/>
          </p:cNvSpPr>
          <p:nvPr>
            <p:ph type="sldNum" sz="quarter" idx="2"/>
          </p:nvPr>
        </p:nvSpPr>
        <p:spPr>
          <a:xfrm>
            <a:off x="637116" y="12858937"/>
            <a:ext cx="471527" cy="4572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Header, Bullets &amp; R-Image">
    <p:bg>
      <p:bgPr>
        <a:solidFill>
          <a:srgbClr val="FFFFFF"/>
        </a:solidFill>
        <a:effectLst/>
      </p:bgPr>
    </p:bg>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1159933" y="355600"/>
            <a:ext cx="22670295" cy="2286000"/>
          </a:xfrm>
          <a:prstGeom prst="rect">
            <a:avLst/>
          </a:prstGeom>
        </p:spPr>
        <p:txBody>
          <a:bodyPr/>
          <a:lstStyle>
            <a:lvl1pPr algn="l">
              <a:defRPr sz="7500">
                <a:solidFill>
                  <a:srgbClr val="373737"/>
                </a:solidFill>
                <a:latin typeface="Amazon Ember"/>
                <a:ea typeface="Amazon Ember"/>
                <a:cs typeface="Amazon Ember"/>
                <a:sym typeface="Amazon Ember"/>
              </a:defRPr>
            </a:lvl1pPr>
          </a:lstStyle>
          <a:p>
            <a:r>
              <a:t>Title Text</a:t>
            </a:r>
          </a:p>
        </p:txBody>
      </p:sp>
      <p:sp>
        <p:nvSpPr>
          <p:cNvPr id="135" name="Body Level One…"/>
          <p:cNvSpPr txBox="1">
            <a:spLocks noGrp="1"/>
          </p:cNvSpPr>
          <p:nvPr>
            <p:ph type="body" sz="half" idx="1"/>
          </p:nvPr>
        </p:nvSpPr>
        <p:spPr>
          <a:xfrm>
            <a:off x="1689100" y="2756958"/>
            <a:ext cx="10284818" cy="7369176"/>
          </a:xfrm>
          <a:prstGeom prst="rect">
            <a:avLst/>
          </a:prstGeom>
        </p:spPr>
        <p:txBody>
          <a:bodyPr anchor="t">
            <a:noAutofit/>
          </a:bodyPr>
          <a:lstStyle>
            <a:lvl1pPr>
              <a:spcBef>
                <a:spcPts val="3000"/>
              </a:spcBef>
              <a:defRPr>
                <a:solidFill>
                  <a:srgbClr val="373737"/>
                </a:solidFill>
                <a:latin typeface="Amazon Ember"/>
                <a:ea typeface="Amazon Ember"/>
                <a:cs typeface="Amazon Ember"/>
                <a:sym typeface="Amazon Ember"/>
              </a:defRPr>
            </a:lvl1pPr>
            <a:lvl2pPr marL="1270000" indent="-635000">
              <a:spcBef>
                <a:spcPts val="1000"/>
              </a:spcBef>
              <a:defRPr sz="3000">
                <a:solidFill>
                  <a:srgbClr val="373737"/>
                </a:solidFill>
                <a:latin typeface="Amazon Ember"/>
                <a:ea typeface="Amazon Ember"/>
                <a:cs typeface="Amazon Ember"/>
                <a:sym typeface="Amazon Ember"/>
              </a:defRPr>
            </a:lvl2pPr>
            <a:lvl3pPr marL="1905000" indent="-635000">
              <a:spcBef>
                <a:spcPts val="1000"/>
              </a:spcBef>
              <a:defRPr sz="2800">
                <a:solidFill>
                  <a:srgbClr val="373737"/>
                </a:solidFill>
                <a:latin typeface="Amazon Ember"/>
                <a:ea typeface="Amazon Ember"/>
                <a:cs typeface="Amazon Ember"/>
                <a:sym typeface="Amazon Ember"/>
              </a:defRPr>
            </a:lvl3pPr>
            <a:lvl4pPr marL="2540000" indent="-635000">
              <a:spcBef>
                <a:spcPts val="1000"/>
              </a:spcBef>
              <a:defRPr sz="2800">
                <a:solidFill>
                  <a:srgbClr val="373737"/>
                </a:solidFill>
                <a:latin typeface="Amazon Ember"/>
                <a:ea typeface="Amazon Ember"/>
                <a:cs typeface="Amazon Ember"/>
                <a:sym typeface="Amazon Ember"/>
              </a:defRPr>
            </a:lvl4pPr>
            <a:lvl5pPr marL="3175000" indent="-635000">
              <a:spcBef>
                <a:spcPts val="1000"/>
              </a:spcBef>
              <a:defRPr sz="2800">
                <a:solidFill>
                  <a:srgbClr val="373737"/>
                </a:solidFill>
                <a:latin typeface="Amazon Ember"/>
                <a:ea typeface="Amazon Ember"/>
                <a:cs typeface="Amazon Ember"/>
                <a:sym typeface="Amazon Ember"/>
              </a:defRPr>
            </a:lvl5pPr>
          </a:lstStyle>
          <a:p>
            <a:r>
              <a:t>Body Level One</a:t>
            </a:r>
          </a:p>
          <a:p>
            <a:pPr lvl="1"/>
            <a:r>
              <a:t>Body Level Two</a:t>
            </a:r>
          </a:p>
          <a:p>
            <a:pPr lvl="2"/>
            <a:r>
              <a:t>Body Level Three</a:t>
            </a:r>
          </a:p>
          <a:p>
            <a:pPr lvl="3"/>
            <a:r>
              <a:t>Body Level Four</a:t>
            </a:r>
          </a:p>
          <a:p>
            <a:pPr lvl="4"/>
            <a:r>
              <a:t>Body Level Five</a:t>
            </a:r>
          </a:p>
        </p:txBody>
      </p:sp>
      <p:sp>
        <p:nvSpPr>
          <p:cNvPr id="136" name="Rectangle"/>
          <p:cNvSpPr/>
          <p:nvPr/>
        </p:nvSpPr>
        <p:spPr>
          <a:xfrm>
            <a:off x="-42334" y="12454466"/>
            <a:ext cx="24468667" cy="1270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37" name="Rectangle"/>
          <p:cNvSpPr/>
          <p:nvPr/>
        </p:nvSpPr>
        <p:spPr>
          <a:xfrm>
            <a:off x="-25400" y="12342614"/>
            <a:ext cx="24434800" cy="111853"/>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38"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139" name="Slide Number"/>
          <p:cNvSpPr txBox="1">
            <a:spLocks noGrp="1"/>
          </p:cNvSpPr>
          <p:nvPr>
            <p:ph type="sldNum" sz="quarter" idx="2"/>
          </p:nvPr>
        </p:nvSpPr>
        <p:spPr>
          <a:xfrm>
            <a:off x="637116" y="12858937"/>
            <a:ext cx="471527" cy="4572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Header, Text &amp; R-Image">
    <p:bg>
      <p:bgPr>
        <a:solidFill>
          <a:srgbClr val="FFFFFF"/>
        </a:solidFill>
        <a:effectLst/>
      </p:bgPr>
    </p:bg>
    <p:spTree>
      <p:nvGrpSpPr>
        <p:cNvPr id="1" name=""/>
        <p:cNvGrpSpPr/>
        <p:nvPr/>
      </p:nvGrpSpPr>
      <p:grpSpPr>
        <a:xfrm>
          <a:off x="0" y="0"/>
          <a:ext cx="0" cy="0"/>
          <a:chOff x="0" y="0"/>
          <a:chExt cx="0" cy="0"/>
        </a:xfrm>
      </p:grpSpPr>
      <p:sp>
        <p:nvSpPr>
          <p:cNvPr id="146" name="Title Text"/>
          <p:cNvSpPr txBox="1">
            <a:spLocks noGrp="1"/>
          </p:cNvSpPr>
          <p:nvPr>
            <p:ph type="title"/>
          </p:nvPr>
        </p:nvSpPr>
        <p:spPr>
          <a:xfrm>
            <a:off x="1159933" y="355600"/>
            <a:ext cx="22671750" cy="2286000"/>
          </a:xfrm>
          <a:prstGeom prst="rect">
            <a:avLst/>
          </a:prstGeom>
        </p:spPr>
        <p:txBody>
          <a:bodyPr/>
          <a:lstStyle>
            <a:lvl1pPr algn="l">
              <a:defRPr sz="7500">
                <a:solidFill>
                  <a:srgbClr val="373737"/>
                </a:solidFill>
                <a:latin typeface="Amazon Ember"/>
                <a:ea typeface="Amazon Ember"/>
                <a:cs typeface="Amazon Ember"/>
                <a:sym typeface="Amazon Ember"/>
              </a:defRPr>
            </a:lvl1pPr>
          </a:lstStyle>
          <a:p>
            <a:r>
              <a:t>Title Text</a:t>
            </a:r>
          </a:p>
        </p:txBody>
      </p:sp>
      <p:sp>
        <p:nvSpPr>
          <p:cNvPr id="147" name="Body Level One…"/>
          <p:cNvSpPr txBox="1">
            <a:spLocks noGrp="1"/>
          </p:cNvSpPr>
          <p:nvPr>
            <p:ph type="body" sz="half" idx="1"/>
          </p:nvPr>
        </p:nvSpPr>
        <p:spPr>
          <a:xfrm>
            <a:off x="1689100" y="2756958"/>
            <a:ext cx="10288786" cy="9181185"/>
          </a:xfrm>
          <a:prstGeom prst="rect">
            <a:avLst/>
          </a:prstGeom>
        </p:spPr>
        <p:txBody>
          <a:bodyPr anchor="t">
            <a:noAutofit/>
          </a:bodyPr>
          <a:lstStyle>
            <a:lvl1pPr marL="0" indent="0">
              <a:spcBef>
                <a:spcPts val="3000"/>
              </a:spcBef>
              <a:buSzTx/>
              <a:buNone/>
              <a:defRPr>
                <a:solidFill>
                  <a:srgbClr val="373737"/>
                </a:solidFill>
                <a:latin typeface="Amazon Ember"/>
                <a:ea typeface="Amazon Ember"/>
                <a:cs typeface="Amazon Ember"/>
                <a:sym typeface="Amazon Ember"/>
              </a:defRPr>
            </a:lvl1pPr>
            <a:lvl2pPr marL="0" indent="0">
              <a:spcBef>
                <a:spcPts val="1000"/>
              </a:spcBef>
              <a:buSzTx/>
              <a:buNone/>
              <a:defRPr sz="3000">
                <a:solidFill>
                  <a:srgbClr val="373737"/>
                </a:solidFill>
                <a:latin typeface="Amazon Ember"/>
                <a:ea typeface="Amazon Ember"/>
                <a:cs typeface="Amazon Ember"/>
                <a:sym typeface="Amazon Ember"/>
              </a:defRPr>
            </a:lvl2pPr>
            <a:lvl3pPr marL="0" indent="0">
              <a:spcBef>
                <a:spcPts val="1000"/>
              </a:spcBef>
              <a:buSzTx/>
              <a:buNone/>
              <a:defRPr sz="2800">
                <a:solidFill>
                  <a:srgbClr val="373737"/>
                </a:solidFill>
                <a:latin typeface="Amazon Ember"/>
                <a:ea typeface="Amazon Ember"/>
                <a:cs typeface="Amazon Ember"/>
                <a:sym typeface="Amazon Ember"/>
              </a:defRPr>
            </a:lvl3pPr>
            <a:lvl4pPr marL="0" indent="0">
              <a:spcBef>
                <a:spcPts val="1000"/>
              </a:spcBef>
              <a:buSzTx/>
              <a:buNone/>
              <a:defRPr sz="2800">
                <a:solidFill>
                  <a:srgbClr val="373737"/>
                </a:solidFill>
                <a:latin typeface="Amazon Ember"/>
                <a:ea typeface="Amazon Ember"/>
                <a:cs typeface="Amazon Ember"/>
                <a:sym typeface="Amazon Ember"/>
              </a:defRPr>
            </a:lvl4pPr>
            <a:lvl5pPr marL="0" indent="0">
              <a:spcBef>
                <a:spcPts val="1000"/>
              </a:spcBef>
              <a:buSzTx/>
              <a:buNone/>
              <a:defRPr sz="2800">
                <a:solidFill>
                  <a:srgbClr val="373737"/>
                </a:solidFill>
                <a:latin typeface="Amazon Ember"/>
                <a:ea typeface="Amazon Ember"/>
                <a:cs typeface="Amazon Ember"/>
                <a:sym typeface="Amazon Ember"/>
              </a:defRPr>
            </a:lvl5pPr>
          </a:lstStyle>
          <a:p>
            <a:r>
              <a:t>Body Level One</a:t>
            </a:r>
          </a:p>
          <a:p>
            <a:pPr lvl="1"/>
            <a:r>
              <a:t>Body Level Two</a:t>
            </a:r>
          </a:p>
          <a:p>
            <a:pPr lvl="2"/>
            <a:r>
              <a:t>Body Level Three</a:t>
            </a:r>
          </a:p>
          <a:p>
            <a:pPr lvl="3"/>
            <a:r>
              <a:t>Body Level Four</a:t>
            </a:r>
          </a:p>
          <a:p>
            <a:pPr lvl="4"/>
            <a:r>
              <a:t>Body Level Five</a:t>
            </a:r>
          </a:p>
        </p:txBody>
      </p:sp>
      <p:sp>
        <p:nvSpPr>
          <p:cNvPr id="148" name="Rectangle"/>
          <p:cNvSpPr/>
          <p:nvPr/>
        </p:nvSpPr>
        <p:spPr>
          <a:xfrm>
            <a:off x="-42334" y="12454466"/>
            <a:ext cx="24468667" cy="1270001"/>
          </a:xfrm>
          <a:prstGeom prst="rect">
            <a:avLst/>
          </a:prstGeom>
          <a:solidFill>
            <a:srgbClr val="008DC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149" name="Rectangle"/>
          <p:cNvSpPr/>
          <p:nvPr/>
        </p:nvSpPr>
        <p:spPr>
          <a:xfrm>
            <a:off x="-25400" y="12342614"/>
            <a:ext cx="24434800" cy="111853"/>
          </a:xfrm>
          <a:prstGeom prst="rect">
            <a:avLst/>
          </a:prstGeom>
          <a:solidFill>
            <a:srgbClr val="383D3B"/>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50" name="Image" descr="Image"/>
          <p:cNvPicPr>
            <a:picLocks noChangeAspect="1"/>
          </p:cNvPicPr>
          <p:nvPr/>
        </p:nvPicPr>
        <p:blipFill>
          <a:blip r:embed="rId2"/>
          <a:stretch>
            <a:fillRect/>
          </a:stretch>
        </p:blipFill>
        <p:spPr>
          <a:xfrm>
            <a:off x="21012762" y="12780773"/>
            <a:ext cx="3135677" cy="617388"/>
          </a:xfrm>
          <a:prstGeom prst="rect">
            <a:avLst/>
          </a:prstGeom>
          <a:ln w="12700">
            <a:miter lim="400000"/>
          </a:ln>
        </p:spPr>
      </p:pic>
      <p:sp>
        <p:nvSpPr>
          <p:cNvPr id="151" name="Slide Number"/>
          <p:cNvSpPr txBox="1">
            <a:spLocks noGrp="1"/>
          </p:cNvSpPr>
          <p:nvPr>
            <p:ph type="sldNum" sz="quarter" idx="2"/>
          </p:nvPr>
        </p:nvSpPr>
        <p:spPr>
          <a:xfrm>
            <a:off x="637116" y="12858937"/>
            <a:ext cx="471527" cy="457201"/>
          </a:xfrm>
          <a:prstGeom prst="rect">
            <a:avLst/>
          </a:prstGeom>
        </p:spPr>
        <p:txBody>
          <a:bodyPr/>
          <a:lstStyle>
            <a:lvl1pPr algn="l">
              <a:defRPr>
                <a:solidFill>
                  <a:srgbClr val="EDEDED"/>
                </a:solidFill>
                <a:latin typeface="Amazon Ember"/>
                <a:ea typeface="Amazon Ember"/>
                <a:cs typeface="Amazon Ember"/>
                <a:sym typeface="Amazon Ember"/>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8DC4"/>
        </a:solidFill>
        <a:effectLst/>
      </p:bgPr>
    </p:bg>
    <p:spTree>
      <p:nvGrpSpPr>
        <p:cNvPr id="1" name=""/>
        <p:cNvGrpSpPr/>
        <p:nvPr/>
      </p:nvGrpSpPr>
      <p:grpSpPr>
        <a:xfrm>
          <a:off x="0" y="0"/>
          <a:ext cx="0" cy="0"/>
          <a:chOff x="0" y="0"/>
          <a:chExt cx="0" cy="0"/>
        </a:xfrm>
      </p:grpSpPr>
      <p:pic>
        <p:nvPicPr>
          <p:cNvPr id="2" name="Image" descr="Image"/>
          <p:cNvPicPr>
            <a:picLocks noChangeAspect="1"/>
          </p:cNvPicPr>
          <p:nvPr/>
        </p:nvPicPr>
        <p:blipFill>
          <a:blip r:embed="rId14"/>
          <a:stretch>
            <a:fillRect/>
          </a:stretch>
        </p:blipFill>
        <p:spPr>
          <a:xfrm>
            <a:off x="7202778" y="2403333"/>
            <a:ext cx="9978444" cy="8909334"/>
          </a:xfrm>
          <a:prstGeom prst="rect">
            <a:avLst/>
          </a:prstGeom>
          <a:ln w="25400">
            <a:miter lim="400000"/>
          </a:ln>
          <a:effectLst>
            <a:reflection stA="24261" endPos="40000" dir="5400000" sy="-100000" algn="bl" rotWithShape="0"/>
          </a:effectLst>
        </p:spPr>
      </p:pic>
      <p:sp>
        <p:nvSpPr>
          <p:cNvPr id="3"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Neue Medium"/>
        </a:defRPr>
      </a:lvl9pPr>
    </p:titleStyle>
    <p:bodyStyle>
      <a:lvl1pPr marL="476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1pPr>
      <a:lvl2pPr marL="1111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2pPr>
      <a:lvl3pPr marL="1746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3pPr>
      <a:lvl4pPr marL="2381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4pPr>
      <a:lvl5pPr marL="3016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5pPr>
      <a:lvl6pPr marL="3651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6pPr>
      <a:lvl7pPr marL="4286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7pPr>
      <a:lvl8pPr marL="4921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8pPr>
      <a:lvl9pPr marL="5556250" marR="0" indent="-476250" algn="l" defTabSz="825500" rtl="0" latinLnBrk="0">
        <a:lnSpc>
          <a:spcPct val="100000"/>
        </a:lnSpc>
        <a:spcBef>
          <a:spcPts val="5900"/>
        </a:spcBef>
        <a:spcAft>
          <a:spcPts val="0"/>
        </a:spcAft>
        <a:buClrTx/>
        <a:buSzPct val="125000"/>
        <a:buFontTx/>
        <a:buChar char="•"/>
        <a:tabLst/>
        <a:defRPr sz="3600" b="0" i="0" u="none" strike="noStrike" cap="none" spc="0" baseline="0">
          <a:solidFill>
            <a:srgbClr val="2828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tif"/><Relationship Id="rId5" Type="http://schemas.openxmlformats.org/officeDocument/2006/relationships/hyperlink" Target="https://mlu-rl-instructor.notebook.us-east-1.sagemaker.aws/notebooks/MLU-RL-Teacher/RL1/lecture4/lecture_4_support_notebook.ipynb#Simulated-Short-Corredor-Problem"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ass-experiments.notebook.us-west-2.sagemaker.aws/notebooks/MLU-Repo-RL/RL/lecture3/lecture_3_support_notebook.ipynb#MC-Approximator"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hyperlink" Target="https://cass-experiments.notebook.us-west-2.sagemaker.aws/notebooks/MLU-Repo-RL/RL/lecture3/lecture_3_support_notebook.ipynb#MC-Approximator"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hyperlink" Target="https://cass-experiments.notebook.us-west-2.sagemaker.aws/notebooks/MLU-Repo-RL/RL/lecture3/lecture_3_support_notebook.ipynb#MC-Approximator"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3.tif"/><Relationship Id="rId5" Type="http://schemas.openxmlformats.org/officeDocument/2006/relationships/hyperlink" Target="https://mlu-rl-instructor.notebook.us-east-1.sagemaker.aws/notebooks/MLU-RL-Teacher/RL1/lecture4/lecture_4_support_notebook.ipynb#Short-Corredor-Problem-with-REINFORCE" TargetMode="Externa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3.tif"/><Relationship Id="rId5" Type="http://schemas.openxmlformats.org/officeDocument/2006/relationships/hyperlink" Target="https://mlu-rl-instructor.notebook.us-east-1.sagemaker.aws/notebooks/MLU-RL-Teacher/RL1/lecture4/lecture_4_support_notebook.ipynb#Short-Corredor-Problem:-REINFORCE-with-Baseline" TargetMode="Externa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mlu-rl-instructor.notebook.us-east-1.sagemaker.aws/notebooks/MLU-RL-Teacher/RL1/lecture4/lecture_4_support_notebook.ipynb#Cliffwalking-Actor-Critic-for-Discrete-Action-Spaces"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tif"/></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3.tif"/><Relationship Id="rId5" Type="http://schemas.openxmlformats.org/officeDocument/2006/relationships/hyperlink" Target="https://mlu-rl-instructor.notebook.us-east-1.sagemaker.aws/notebooks/MLU-RL-Teacher/RL1/lecture4/lecture_4_support_notebook.ipynb#CartPole-with-Policy-Gradient" TargetMode="Externa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hyperlink" Target="https://mlu-rl-instructor.notebook.us-east-1.sagemaker.aws/notebooks/MLU-RL-Teacher/RL1/lecture4/lecture_4_support_notebook.ipynb#Tic-Tac-Toe-with-Policy-Gradient"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3.ti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fiShX2pTz9A"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Approximators"/>
          <p:cNvSpPr txBox="1">
            <a:spLocks noGrp="1"/>
          </p:cNvSpPr>
          <p:nvPr>
            <p:ph type="title"/>
          </p:nvPr>
        </p:nvSpPr>
        <p:spPr>
          <a:prstGeom prst="rect">
            <a:avLst/>
          </a:prstGeom>
        </p:spPr>
        <p:txBody>
          <a:bodyPr/>
          <a:lstStyle/>
          <a:p>
            <a:r>
              <a:rPr lang="en-US" dirty="0"/>
              <a:t>Policy Gradient Methods</a:t>
            </a:r>
            <a:endParaRPr dirty="0"/>
          </a:p>
        </p:txBody>
      </p:sp>
      <mc:AlternateContent xmlns:mc="http://schemas.openxmlformats.org/markup-compatibility/2006" xmlns:a14="http://schemas.microsoft.com/office/drawing/2010/main">
        <mc:Choice Requires="a14">
          <p:sp>
            <p:nvSpPr>
              <p:cNvPr id="233" name="Your brain is a powerful approximator:…"/>
              <p:cNvSpPr txBox="1">
                <a:spLocks noGrp="1"/>
              </p:cNvSpPr>
              <p:nvPr>
                <p:ph type="body" sz="half" idx="1"/>
              </p:nvPr>
            </p:nvSpPr>
            <p:spPr>
              <a:xfrm>
                <a:off x="1689100" y="2756958"/>
                <a:ext cx="20500340" cy="9582151"/>
              </a:xfrm>
              <a:prstGeom prst="rect">
                <a:avLst/>
              </a:prstGeom>
              <a:ln w="12700">
                <a:miter lim="400000"/>
              </a:ln>
            </p:spPr>
            <p:txBody>
              <a:bodyPr lIns="50800" tIns="50800" rIns="50800" bIns="50800" anchor="t">
                <a:noAutofit/>
              </a:bodyPr>
              <a:lstStyle/>
              <a:p>
                <a:pPr marL="201168" indent="-201168" defTabSz="804672">
                  <a:spcBef>
                    <a:spcPts val="800"/>
                  </a:spcBef>
                </a:pPr>
                <a:r>
                  <a:rPr lang="en-US" sz="4000" dirty="0"/>
                  <a:t>Parameterized Policy</a:t>
                </a:r>
              </a:p>
              <a:p>
                <a:pPr lvl="1"/>
                <a:r>
                  <a:rPr lang="en-US" sz="4800" dirty="0"/>
                  <a:t>For </a:t>
                </a:r>
                <a14:m>
                  <m:oMath xmlns:m="http://schemas.openxmlformats.org/officeDocument/2006/math">
                    <m:r>
                      <a:rPr lang="en-US" sz="4800">
                        <a:latin typeface="Cambria Math" panose="02040503050406030204" pitchFamily="18" charset="0"/>
                      </a:rPr>
                      <m:t>𝜃</m:t>
                    </m:r>
                    <m:r>
                      <a:rPr lang="en-US" sz="4800">
                        <a:latin typeface="Cambria Math" panose="02040503050406030204" pitchFamily="18" charset="0"/>
                      </a:rPr>
                      <m:t>∈</m:t>
                    </m:r>
                    <m:r>
                      <a:rPr lang="en-US" sz="4800">
                        <a:latin typeface="Cambria Math" panose="02040503050406030204" pitchFamily="18" charset="0"/>
                      </a:rPr>
                      <m:t>ℝ</m:t>
                    </m:r>
                  </m:oMath>
                </a14:m>
                <a:r>
                  <a:rPr lang="en-US" sz="4800" dirty="0"/>
                  <a:t> being the policy’s parameter vector</a:t>
                </a:r>
              </a:p>
              <a:p>
                <a:pPr lvl="1"/>
                <a:r>
                  <a:rPr lang="en-US" sz="4800" dirty="0"/>
                  <a:t>The probability that action </a:t>
                </a:r>
                <a14:m>
                  <m:oMath xmlns:m="http://schemas.openxmlformats.org/officeDocument/2006/math">
                    <m:r>
                      <a:rPr lang="en-US" sz="4800">
                        <a:latin typeface="Cambria Math" panose="02040503050406030204" pitchFamily="18" charset="0"/>
                      </a:rPr>
                      <m:t>𝑎</m:t>
                    </m:r>
                  </m:oMath>
                </a14:m>
                <a:r>
                  <a:rPr lang="en-US" sz="4800" dirty="0"/>
                  <a:t> is taken at time </a:t>
                </a:r>
                <a14:m>
                  <m:oMath xmlns:m="http://schemas.openxmlformats.org/officeDocument/2006/math">
                    <m:r>
                      <a:rPr lang="en-US" sz="4800">
                        <a:latin typeface="Cambria Math" panose="02040503050406030204" pitchFamily="18" charset="0"/>
                      </a:rPr>
                      <m:t>𝑡</m:t>
                    </m:r>
                  </m:oMath>
                </a14:m>
                <a:r>
                  <a:rPr lang="en-US" sz="4800" dirty="0"/>
                  <a:t>, given the environment is in state </a:t>
                </a:r>
                <a14:m>
                  <m:oMath xmlns:m="http://schemas.openxmlformats.org/officeDocument/2006/math">
                    <m:r>
                      <a:rPr lang="en-US" sz="4800">
                        <a:latin typeface="Cambria Math" panose="02040503050406030204" pitchFamily="18" charset="0"/>
                      </a:rPr>
                      <m:t>𝑠</m:t>
                    </m:r>
                  </m:oMath>
                </a14:m>
                <a:r>
                  <a:rPr lang="en-US" sz="4800" dirty="0"/>
                  <a:t>, at time </a:t>
                </a:r>
                <a14:m>
                  <m:oMath xmlns:m="http://schemas.openxmlformats.org/officeDocument/2006/math">
                    <m:r>
                      <a:rPr lang="en-US" sz="4800">
                        <a:latin typeface="Cambria Math" panose="02040503050406030204" pitchFamily="18" charset="0"/>
                      </a:rPr>
                      <m:t>𝑡</m:t>
                    </m:r>
                  </m:oMath>
                </a14:m>
                <a:r>
                  <a:rPr lang="en-US" sz="4800" dirty="0"/>
                  <a:t>, with parameter </a:t>
                </a:r>
                <a14:m>
                  <m:oMath xmlns:m="http://schemas.openxmlformats.org/officeDocument/2006/math">
                    <m:r>
                      <a:rPr lang="en-US" sz="4800">
                        <a:latin typeface="Cambria Math" panose="02040503050406030204" pitchFamily="18" charset="0"/>
                      </a:rPr>
                      <m:t>𝜽</m:t>
                    </m:r>
                  </m:oMath>
                </a14:m>
                <a:r>
                  <a:rPr lang="en-US" sz="4800" dirty="0"/>
                  <a:t> is:</a:t>
                </a:r>
              </a:p>
              <a:p>
                <a:pPr marL="3016250" lvl="5" indent="0">
                  <a:buNone/>
                </a:pPr>
                <a14:m>
                  <m:oMathPara xmlns:m="http://schemas.openxmlformats.org/officeDocument/2006/math">
                    <m:oMathParaPr>
                      <m:jc m:val="left"/>
                    </m:oMathParaPr>
                    <m:oMath xmlns:m="http://schemas.openxmlformats.org/officeDocument/2006/math">
                      <m:sSub>
                        <m:sSubPr>
                          <m:ctrlPr>
                            <a:rPr lang="ar-AE" sz="4800" i="1" smtClean="0">
                              <a:latin typeface="Cambria Math" panose="02040503050406030204" pitchFamily="18" charset="0"/>
                            </a:rPr>
                          </m:ctrlPr>
                        </m:sSubPr>
                        <m:e>
                          <m:r>
                            <a:rPr lang="ar-AE" sz="4800">
                              <a:latin typeface="Cambria Math" panose="02040503050406030204" pitchFamily="18" charset="0"/>
                            </a:rPr>
                            <m:t>𝜋</m:t>
                          </m:r>
                        </m:e>
                        <m:sub>
                          <m:r>
                            <a:rPr lang="ar-AE" sz="4800">
                              <a:latin typeface="Cambria Math" panose="02040503050406030204" pitchFamily="18" charset="0"/>
                            </a:rPr>
                            <m:t>𝜃</m:t>
                          </m:r>
                        </m:sub>
                      </m:sSub>
                      <m:r>
                        <a:rPr lang="ar-AE" sz="4800">
                          <a:latin typeface="Cambria Math" panose="02040503050406030204" pitchFamily="18" charset="0"/>
                        </a:rPr>
                        <m:t>(</m:t>
                      </m:r>
                      <m:r>
                        <a:rPr lang="ar-AE" sz="4800">
                          <a:latin typeface="Cambria Math" panose="02040503050406030204" pitchFamily="18" charset="0"/>
                        </a:rPr>
                        <m:t>𝑎</m:t>
                      </m:r>
                      <m:r>
                        <a:rPr lang="ar-AE" sz="4800">
                          <a:latin typeface="Cambria Math" panose="02040503050406030204" pitchFamily="18" charset="0"/>
                        </a:rPr>
                        <m:t>|</m:t>
                      </m:r>
                      <m:r>
                        <a:rPr lang="ar-AE" sz="4800">
                          <a:latin typeface="Cambria Math" panose="02040503050406030204" pitchFamily="18" charset="0"/>
                        </a:rPr>
                        <m:t>𝑠</m:t>
                      </m:r>
                      <m:r>
                        <a:rPr lang="ar-AE" sz="4800">
                          <a:latin typeface="Cambria Math" panose="02040503050406030204" pitchFamily="18" charset="0"/>
                        </a:rPr>
                        <m:t>)=</m:t>
                      </m:r>
                      <m:r>
                        <a:rPr lang="ar-AE" sz="4800">
                          <a:latin typeface="Cambria Math" panose="02040503050406030204" pitchFamily="18" charset="0"/>
                        </a:rPr>
                        <m:t>𝑃𝑟</m:t>
                      </m:r>
                      <m:r>
                        <a:rPr lang="ar-AE" sz="4800">
                          <a:latin typeface="Cambria Math" panose="02040503050406030204" pitchFamily="18" charset="0"/>
                        </a:rPr>
                        <m:t>{</m:t>
                      </m:r>
                      <m:sSub>
                        <m:sSubPr>
                          <m:ctrlPr>
                            <a:rPr lang="ar-AE" sz="4800" i="1">
                              <a:latin typeface="Cambria Math" panose="02040503050406030204" pitchFamily="18" charset="0"/>
                            </a:rPr>
                          </m:ctrlPr>
                        </m:sSubPr>
                        <m:e>
                          <m:r>
                            <a:rPr lang="ar-AE" sz="4800">
                              <a:latin typeface="Cambria Math" panose="02040503050406030204" pitchFamily="18" charset="0"/>
                            </a:rPr>
                            <m:t>𝐴</m:t>
                          </m:r>
                        </m:e>
                        <m:sub>
                          <m:r>
                            <a:rPr lang="ar-AE" sz="4800">
                              <a:latin typeface="Cambria Math" panose="02040503050406030204" pitchFamily="18" charset="0"/>
                            </a:rPr>
                            <m:t>𝑡</m:t>
                          </m:r>
                        </m:sub>
                      </m:sSub>
                      <m:r>
                        <a:rPr lang="ar-AE" sz="4800">
                          <a:latin typeface="Cambria Math" panose="02040503050406030204" pitchFamily="18" charset="0"/>
                        </a:rPr>
                        <m:t>=</m:t>
                      </m:r>
                      <m:r>
                        <a:rPr lang="ar-AE" sz="4800">
                          <a:latin typeface="Cambria Math" panose="02040503050406030204" pitchFamily="18" charset="0"/>
                        </a:rPr>
                        <m:t>𝑎</m:t>
                      </m:r>
                      <m:r>
                        <a:rPr lang="ar-AE" sz="4800">
                          <a:latin typeface="Cambria Math" panose="02040503050406030204" pitchFamily="18" charset="0"/>
                        </a:rPr>
                        <m:t>|</m:t>
                      </m:r>
                      <m:sSub>
                        <m:sSubPr>
                          <m:ctrlPr>
                            <a:rPr lang="ar-AE" sz="4800" i="1">
                              <a:latin typeface="Cambria Math" panose="02040503050406030204" pitchFamily="18" charset="0"/>
                            </a:rPr>
                          </m:ctrlPr>
                        </m:sSubPr>
                        <m:e>
                          <m:r>
                            <a:rPr lang="ar-AE" sz="4800">
                              <a:latin typeface="Cambria Math" panose="02040503050406030204" pitchFamily="18" charset="0"/>
                            </a:rPr>
                            <m:t>𝑆</m:t>
                          </m:r>
                        </m:e>
                        <m:sub>
                          <m:r>
                            <a:rPr lang="ar-AE" sz="4800">
                              <a:latin typeface="Cambria Math" panose="02040503050406030204" pitchFamily="18" charset="0"/>
                            </a:rPr>
                            <m:t>𝑡</m:t>
                          </m:r>
                        </m:sub>
                      </m:sSub>
                      <m:r>
                        <a:rPr lang="ar-AE" sz="4800">
                          <a:latin typeface="Cambria Math" panose="02040503050406030204" pitchFamily="18" charset="0"/>
                        </a:rPr>
                        <m:t>=</m:t>
                      </m:r>
                      <m:r>
                        <a:rPr lang="ar-AE" sz="4800">
                          <a:latin typeface="Cambria Math" panose="02040503050406030204" pitchFamily="18" charset="0"/>
                        </a:rPr>
                        <m:t>𝑠</m:t>
                      </m:r>
                      <m:r>
                        <a:rPr lang="ar-AE" sz="4800">
                          <a:latin typeface="Cambria Math" panose="02040503050406030204" pitchFamily="18" charset="0"/>
                        </a:rPr>
                        <m:t>,</m:t>
                      </m:r>
                      <m:sSub>
                        <m:sSubPr>
                          <m:ctrlPr>
                            <a:rPr lang="ar-AE" sz="4800" i="1">
                              <a:latin typeface="Cambria Math" panose="02040503050406030204" pitchFamily="18" charset="0"/>
                            </a:rPr>
                          </m:ctrlPr>
                        </m:sSubPr>
                        <m:e>
                          <m:r>
                            <a:rPr lang="ar-AE" sz="4800">
                              <a:latin typeface="Cambria Math" panose="02040503050406030204" pitchFamily="18" charset="0"/>
                            </a:rPr>
                            <m:t>𝜽</m:t>
                          </m:r>
                        </m:e>
                        <m:sub>
                          <m:r>
                            <a:rPr lang="ar-AE" sz="4800">
                              <a:latin typeface="Cambria Math" panose="02040503050406030204" pitchFamily="18" charset="0"/>
                            </a:rPr>
                            <m:t>𝑡</m:t>
                          </m:r>
                        </m:sub>
                      </m:sSub>
                      <m:r>
                        <a:rPr lang="ar-AE" sz="4800">
                          <a:latin typeface="Cambria Math" panose="02040503050406030204" pitchFamily="18" charset="0"/>
                        </a:rPr>
                        <m:t>=</m:t>
                      </m:r>
                      <m:r>
                        <a:rPr lang="ar-AE" sz="4800">
                          <a:latin typeface="Cambria Math" panose="02040503050406030204" pitchFamily="18" charset="0"/>
                        </a:rPr>
                        <m:t>𝜽</m:t>
                      </m:r>
                      <m:r>
                        <a:rPr lang="ar-AE" sz="4800">
                          <a:latin typeface="Cambria Math" panose="02040503050406030204" pitchFamily="18" charset="0"/>
                        </a:rPr>
                        <m:t>}</m:t>
                      </m:r>
                    </m:oMath>
                  </m:oMathPara>
                </a14:m>
                <a:endParaRPr lang="ar-AE" sz="4800" dirty="0"/>
              </a:p>
              <a:p>
                <a:pPr marL="201168" indent="-201168" defTabSz="804672">
                  <a:spcBef>
                    <a:spcPts val="800"/>
                  </a:spcBef>
                </a:pPr>
                <a:endParaRPr lang="en-US" sz="4000" dirty="0"/>
              </a:p>
              <a:p>
                <a:pPr lvl="1"/>
                <a:r>
                  <a:rPr lang="en-US" sz="4800" dirty="0"/>
                  <a:t>We consider methods for learning the policy parameter based on the gradient of some scalar performance measure </a:t>
                </a:r>
                <a14:m>
                  <m:oMath xmlns:m="http://schemas.openxmlformats.org/officeDocument/2006/math">
                    <m:r>
                      <a:rPr lang="en-US" sz="4800">
                        <a:latin typeface="Cambria Math" panose="02040503050406030204" pitchFamily="18" charset="0"/>
                      </a:rPr>
                      <m:t>𝐽</m:t>
                    </m:r>
                    <m:r>
                      <a:rPr lang="en-US" sz="4800">
                        <a:latin typeface="Cambria Math" panose="02040503050406030204" pitchFamily="18" charset="0"/>
                      </a:rPr>
                      <m:t>(</m:t>
                    </m:r>
                    <m:r>
                      <a:rPr lang="en-US" sz="4800">
                        <a:latin typeface="Cambria Math" panose="02040503050406030204" pitchFamily="18" charset="0"/>
                      </a:rPr>
                      <m:t>𝜽</m:t>
                    </m:r>
                    <m:r>
                      <a:rPr lang="en-US" sz="4800">
                        <a:latin typeface="Cambria Math" panose="02040503050406030204" pitchFamily="18" charset="0"/>
                      </a:rPr>
                      <m:t>)</m:t>
                    </m:r>
                  </m:oMath>
                </a14:m>
                <a:r>
                  <a:rPr lang="en-US" sz="4800" dirty="0"/>
                  <a:t> with respect to the policy parameter</a:t>
                </a:r>
              </a:p>
              <a:p>
                <a:pPr marL="201168" indent="-201168" defTabSz="804672">
                  <a:spcBef>
                    <a:spcPts val="800"/>
                  </a:spcBef>
                </a:pPr>
                <a:endParaRPr lang="en-US" sz="4000" dirty="0"/>
              </a:p>
              <a:p>
                <a:pPr lvl="1"/>
                <a:r>
                  <a:rPr lang="en-US" sz="4800" dirty="0"/>
                  <a:t>If a method uses a learned value function as well, then the value function’s weight vector is denoted </a:t>
                </a:r>
                <a14:m>
                  <m:oMath xmlns:m="http://schemas.openxmlformats.org/officeDocument/2006/math">
                    <m:r>
                      <a:rPr lang="en-US" sz="4800">
                        <a:latin typeface="Cambria Math" panose="02040503050406030204" pitchFamily="18" charset="0"/>
                      </a:rPr>
                      <m:t>𝑤</m:t>
                    </m:r>
                    <m:r>
                      <a:rPr lang="en-US" sz="4800">
                        <a:latin typeface="Cambria Math" panose="02040503050406030204" pitchFamily="18" charset="0"/>
                      </a:rPr>
                      <m:t>∈</m:t>
                    </m:r>
                    <m:r>
                      <a:rPr lang="en-US" sz="4800">
                        <a:latin typeface="Cambria Math" panose="02040503050406030204" pitchFamily="18" charset="0"/>
                      </a:rPr>
                      <m:t>ℝ</m:t>
                    </m:r>
                  </m:oMath>
                </a14:m>
                <a:r>
                  <a:rPr lang="en-US" sz="4800" dirty="0"/>
                  <a:t> as usual, as in </a:t>
                </a:r>
                <a14:m>
                  <m:oMath xmlns:m="http://schemas.openxmlformats.org/officeDocument/2006/math">
                    <m:limUpp>
                      <m:limUppPr>
                        <m:ctrlPr>
                          <a:rPr lang="ar-AE" sz="4800" b="1" i="1">
                            <a:solidFill>
                              <a:srgbClr val="FF9900"/>
                            </a:solidFill>
                            <a:latin typeface="Cambria Math" panose="02040503050406030204" pitchFamily="18" charset="0"/>
                          </a:rPr>
                        </m:ctrlPr>
                      </m:limUppPr>
                      <m:e>
                        <m:r>
                          <a:rPr lang="ar-AE" sz="4800" b="1">
                            <a:solidFill>
                              <a:srgbClr val="FF9900"/>
                            </a:solidFill>
                            <a:latin typeface="Cambria Math" panose="02040503050406030204" pitchFamily="18" charset="0"/>
                          </a:rPr>
                          <m:t>𝑉</m:t>
                        </m:r>
                      </m:e>
                      <m:lim>
                        <m:r>
                          <a:rPr lang="ar-AE" sz="4800" b="1">
                            <a:solidFill>
                              <a:srgbClr val="FF9900"/>
                            </a:solidFill>
                            <a:latin typeface="Cambria Math" panose="02040503050406030204" pitchFamily="18" charset="0"/>
                          </a:rPr>
                          <m:t>̂</m:t>
                        </m:r>
                      </m:lim>
                    </m:limUpp>
                    <m:r>
                      <a:rPr lang="ar-AE" sz="4800" b="1">
                        <a:solidFill>
                          <a:srgbClr val="FF9900"/>
                        </a:solidFill>
                        <a:latin typeface="Cambria Math" panose="02040503050406030204" pitchFamily="18" charset="0"/>
                      </a:rPr>
                      <m:t>(</m:t>
                    </m:r>
                    <m:r>
                      <a:rPr lang="ar-AE" sz="4800" b="1">
                        <a:solidFill>
                          <a:srgbClr val="FF9900"/>
                        </a:solidFill>
                        <a:latin typeface="Cambria Math" panose="02040503050406030204" pitchFamily="18" charset="0"/>
                      </a:rPr>
                      <m:t>𝑠</m:t>
                    </m:r>
                    <m:r>
                      <a:rPr lang="ar-AE" sz="4800" b="1">
                        <a:solidFill>
                          <a:srgbClr val="FF9900"/>
                        </a:solidFill>
                        <a:latin typeface="Cambria Math" panose="02040503050406030204" pitchFamily="18" charset="0"/>
                      </a:rPr>
                      <m:t>,</m:t>
                    </m:r>
                    <m:r>
                      <a:rPr lang="ar-AE" sz="4800" b="1">
                        <a:solidFill>
                          <a:srgbClr val="FF9900"/>
                        </a:solidFill>
                        <a:latin typeface="Cambria Math" panose="02040503050406030204" pitchFamily="18" charset="0"/>
                      </a:rPr>
                      <m:t>𝑤</m:t>
                    </m:r>
                    <m:r>
                      <a:rPr lang="ar-AE" sz="4800" b="1">
                        <a:solidFill>
                          <a:srgbClr val="FF9900"/>
                        </a:solidFill>
                        <a:latin typeface="Cambria Math" panose="02040503050406030204" pitchFamily="18" charset="0"/>
                      </a:rPr>
                      <m:t>)</m:t>
                    </m:r>
                  </m:oMath>
                </a14:m>
                <a:endParaRPr lang="ar-AE" sz="4400" b="1" dirty="0">
                  <a:solidFill>
                    <a:srgbClr val="FF9900"/>
                  </a:solidFill>
                </a:endParaRPr>
              </a:p>
            </p:txBody>
          </p:sp>
        </mc:Choice>
        <mc:Fallback xmlns="">
          <p:sp>
            <p:nvSpPr>
              <p:cNvPr id="233" name="Your brain is a powerful approximator:…"/>
              <p:cNvSpPr txBox="1">
                <a:spLocks noGrp="1" noRot="1" noChangeAspect="1" noMove="1" noResize="1" noEditPoints="1" noAdjustHandles="1" noChangeArrowheads="1" noChangeShapeType="1" noTextEdit="1"/>
              </p:cNvSpPr>
              <p:nvPr>
                <p:ph type="body" sz="half" idx="1"/>
              </p:nvPr>
            </p:nvSpPr>
            <p:spPr>
              <a:xfrm>
                <a:off x="1689100" y="2756958"/>
                <a:ext cx="20500340" cy="9582151"/>
              </a:xfrm>
              <a:prstGeom prst="rect">
                <a:avLst/>
              </a:prstGeom>
              <a:blipFill>
                <a:blip r:embed="rId3"/>
                <a:stretch>
                  <a:fillRect l="-1238" t="-1058" r="-1672" b="-3307"/>
                </a:stretch>
              </a:blipFill>
              <a:ln w="12700">
                <a:miter lim="400000"/>
              </a:ln>
            </p:spPr>
            <p:txBody>
              <a:bodyPr/>
              <a:lstStyle/>
              <a:p>
                <a:r>
                  <a:rPr lang="en-US">
                    <a:noFill/>
                  </a:rPr>
                  <a:t> </a:t>
                </a:r>
              </a:p>
            </p:txBody>
          </p:sp>
        </mc:Fallback>
      </mc:AlternateContent>
      <p:sp>
        <p:nvSpPr>
          <p:cNvPr id="234" name="Slide Number"/>
          <p:cNvSpPr txBox="1">
            <a:spLocks noGrp="1"/>
          </p:cNvSpPr>
          <p:nvPr>
            <p:ph type="sldNum" sz="quarter" idx="2"/>
          </p:nvPr>
        </p:nvSpPr>
        <p:spPr>
          <a:xfrm>
            <a:off x="637116" y="12858937"/>
            <a:ext cx="292914" cy="457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Tree>
    <p:extLst>
      <p:ext uri="{BB962C8B-B14F-4D97-AF65-F5344CB8AC3E}">
        <p14:creationId xmlns:p14="http://schemas.microsoft.com/office/powerpoint/2010/main" val="293955881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Approximators"/>
          <p:cNvSpPr txBox="1">
            <a:spLocks noGrp="1"/>
          </p:cNvSpPr>
          <p:nvPr>
            <p:ph type="title"/>
          </p:nvPr>
        </p:nvSpPr>
        <p:spPr>
          <a:prstGeom prst="rect">
            <a:avLst/>
          </a:prstGeom>
        </p:spPr>
        <p:txBody>
          <a:bodyPr/>
          <a:lstStyle/>
          <a:p>
            <a:r>
              <a:rPr lang="en-US" dirty="0"/>
              <a:t>Policy Gradient Methods</a:t>
            </a:r>
            <a:endParaRPr dirty="0"/>
          </a:p>
        </p:txBody>
      </p:sp>
      <mc:AlternateContent xmlns:mc="http://schemas.openxmlformats.org/markup-compatibility/2006" xmlns:a14="http://schemas.microsoft.com/office/drawing/2010/main">
        <mc:Choice Requires="a14">
          <p:sp>
            <p:nvSpPr>
              <p:cNvPr id="233" name="Your brain is a powerful approximator:…"/>
              <p:cNvSpPr txBox="1">
                <a:spLocks noGrp="1"/>
              </p:cNvSpPr>
              <p:nvPr>
                <p:ph type="body" sz="half" idx="1"/>
              </p:nvPr>
            </p:nvSpPr>
            <p:spPr>
              <a:xfrm>
                <a:off x="1689100" y="2756958"/>
                <a:ext cx="20500340" cy="9582151"/>
              </a:xfrm>
              <a:prstGeom prst="rect">
                <a:avLst/>
              </a:prstGeom>
              <a:ln w="12700">
                <a:miter lim="400000"/>
              </a:ln>
            </p:spPr>
            <p:txBody>
              <a:bodyPr lIns="50800" tIns="50800" rIns="50800" bIns="50800" anchor="t">
                <a:noAutofit/>
              </a:bodyPr>
              <a:lstStyle/>
              <a:p>
                <a:pPr marL="201168" indent="-201168" defTabSz="804672">
                  <a:spcBef>
                    <a:spcPts val="800"/>
                  </a:spcBef>
                </a:pPr>
                <a:r>
                  <a:rPr lang="en-US" sz="4000" dirty="0"/>
                  <a:t>Goal</a:t>
                </a:r>
              </a:p>
              <a:p>
                <a:pPr marL="685800" indent="-685800" defTabSz="804672">
                  <a:spcBef>
                    <a:spcPts val="800"/>
                  </a:spcBef>
                  <a:buFont typeface="Arial" panose="020B0604020202020204" pitchFamily="34" charset="0"/>
                  <a:buChar char="•"/>
                </a:pPr>
                <a:r>
                  <a:rPr lang="en-US" sz="4800" b="0" dirty="0">
                    <a:solidFill>
                      <a:srgbClr val="373737"/>
                    </a:solidFill>
                  </a:rPr>
                  <a:t>Maximize performance, so their updates approximate gradient ascent in </a:t>
                </a:r>
                <a14:m>
                  <m:oMath xmlns:m="http://schemas.openxmlformats.org/officeDocument/2006/math">
                    <m:r>
                      <a:rPr lang="en-US" sz="4800" b="0">
                        <a:solidFill>
                          <a:srgbClr val="373737"/>
                        </a:solidFill>
                        <a:latin typeface="Cambria Math" panose="02040503050406030204" pitchFamily="18" charset="0"/>
                      </a:rPr>
                      <m:t>𝐽</m:t>
                    </m:r>
                  </m:oMath>
                </a14:m>
                <a:r>
                  <a:rPr lang="en-US" sz="4800" b="0" dirty="0">
                    <a:solidFill>
                      <a:srgbClr val="373737"/>
                    </a:solidFill>
                  </a:rPr>
                  <a:t>:</a:t>
                </a:r>
              </a:p>
              <a:p>
                <a:pPr marL="3016250" lvl="5" indent="0">
                  <a:buNone/>
                </a:pPr>
                <a14:m>
                  <m:oMathPara xmlns:m="http://schemas.openxmlformats.org/officeDocument/2006/math">
                    <m:oMathParaPr>
                      <m:jc m:val="left"/>
                    </m:oMathParaPr>
                    <m:oMath xmlns:m="http://schemas.openxmlformats.org/officeDocument/2006/math">
                      <m:sSub>
                        <m:sSubPr>
                          <m:ctrlPr>
                            <a:rPr lang="ar-AE" sz="4800" i="1">
                              <a:latin typeface="Cambria Math" panose="02040503050406030204" pitchFamily="18" charset="0"/>
                            </a:rPr>
                          </m:ctrlPr>
                        </m:sSubPr>
                        <m:e>
                          <m:r>
                            <a:rPr lang="ar-AE" sz="4800">
                              <a:latin typeface="Cambria Math" panose="02040503050406030204" pitchFamily="18" charset="0"/>
                            </a:rPr>
                            <m:t>𝜃</m:t>
                          </m:r>
                        </m:e>
                        <m:sub>
                          <m:r>
                            <a:rPr lang="ar-AE" sz="4800">
                              <a:latin typeface="Cambria Math" panose="02040503050406030204" pitchFamily="18" charset="0"/>
                            </a:rPr>
                            <m:t>𝑡</m:t>
                          </m:r>
                          <m:r>
                            <a:rPr lang="ar-AE" sz="4800">
                              <a:latin typeface="Cambria Math" panose="02040503050406030204" pitchFamily="18" charset="0"/>
                            </a:rPr>
                            <m:t>+1</m:t>
                          </m:r>
                        </m:sub>
                      </m:sSub>
                      <m:r>
                        <a:rPr lang="ar-AE" sz="4800">
                          <a:latin typeface="Cambria Math" panose="02040503050406030204" pitchFamily="18" charset="0"/>
                        </a:rPr>
                        <m:t>=</m:t>
                      </m:r>
                      <m:sSub>
                        <m:sSubPr>
                          <m:ctrlPr>
                            <a:rPr lang="ar-AE" sz="4800" i="1">
                              <a:latin typeface="Cambria Math" panose="02040503050406030204" pitchFamily="18" charset="0"/>
                            </a:rPr>
                          </m:ctrlPr>
                        </m:sSubPr>
                        <m:e>
                          <m:r>
                            <a:rPr lang="ar-AE" sz="4800">
                              <a:latin typeface="Cambria Math" panose="02040503050406030204" pitchFamily="18" charset="0"/>
                            </a:rPr>
                            <m:t>𝜃</m:t>
                          </m:r>
                        </m:e>
                        <m:sub>
                          <m:r>
                            <a:rPr lang="ar-AE" sz="4800">
                              <a:latin typeface="Cambria Math" panose="02040503050406030204" pitchFamily="18" charset="0"/>
                            </a:rPr>
                            <m:t>𝑡</m:t>
                          </m:r>
                        </m:sub>
                      </m:sSub>
                      <m:r>
                        <a:rPr lang="ar-AE" sz="4800">
                          <a:latin typeface="Cambria Math" panose="02040503050406030204" pitchFamily="18" charset="0"/>
                        </a:rPr>
                        <m:t>+</m:t>
                      </m:r>
                      <m:r>
                        <a:rPr lang="ar-AE" sz="4800">
                          <a:latin typeface="Cambria Math" panose="02040503050406030204" pitchFamily="18" charset="0"/>
                        </a:rPr>
                        <m:t>𝛼</m:t>
                      </m:r>
                      <m:limUpp>
                        <m:limUppPr>
                          <m:ctrlPr>
                            <a:rPr lang="ar-AE" sz="4800" i="1">
                              <a:latin typeface="Cambria Math" panose="02040503050406030204" pitchFamily="18" charset="0"/>
                            </a:rPr>
                          </m:ctrlPr>
                        </m:limUppPr>
                        <m:e>
                          <m:r>
                            <a:rPr lang="ar-AE" sz="4800">
                              <a:latin typeface="Cambria Math" panose="02040503050406030204" pitchFamily="18" charset="0"/>
                            </a:rPr>
                            <m:t>𝛻</m:t>
                          </m:r>
                          <m:r>
                            <a:rPr lang="ar-AE" sz="4800">
                              <a:latin typeface="Cambria Math" panose="02040503050406030204" pitchFamily="18" charset="0"/>
                            </a:rPr>
                            <m:t>𝐽</m:t>
                          </m:r>
                          <m:r>
                            <a:rPr lang="ar-AE" sz="4800">
                              <a:latin typeface="Cambria Math" panose="02040503050406030204" pitchFamily="18" charset="0"/>
                            </a:rPr>
                            <m:t>(</m:t>
                          </m:r>
                          <m:sSub>
                            <m:sSubPr>
                              <m:ctrlPr>
                                <a:rPr lang="ar-AE" sz="4800" i="1">
                                  <a:latin typeface="Cambria Math" panose="02040503050406030204" pitchFamily="18" charset="0"/>
                                </a:rPr>
                              </m:ctrlPr>
                            </m:sSubPr>
                            <m:e>
                              <m:r>
                                <a:rPr lang="ar-AE" sz="4800">
                                  <a:latin typeface="Cambria Math" panose="02040503050406030204" pitchFamily="18" charset="0"/>
                                </a:rPr>
                                <m:t>𝜽</m:t>
                              </m:r>
                            </m:e>
                            <m:sub>
                              <m:r>
                                <a:rPr lang="ar-AE" sz="4800">
                                  <a:latin typeface="Cambria Math" panose="02040503050406030204" pitchFamily="18" charset="0"/>
                                </a:rPr>
                                <m:t>𝑡</m:t>
                              </m:r>
                            </m:sub>
                          </m:sSub>
                          <m:r>
                            <a:rPr lang="ar-AE" sz="4800">
                              <a:latin typeface="Cambria Math" panose="02040503050406030204" pitchFamily="18" charset="0"/>
                            </a:rPr>
                            <m:t>)</m:t>
                          </m:r>
                        </m:e>
                        <m:lim>
                          <m:r>
                            <a:rPr lang="ar-AE" sz="4800">
                              <a:latin typeface="Cambria Math" panose="02040503050406030204" pitchFamily="18" charset="0"/>
                            </a:rPr>
                            <m:t>̂</m:t>
                          </m:r>
                        </m:lim>
                      </m:limUpp>
                    </m:oMath>
                  </m:oMathPara>
                </a14:m>
                <a:endParaRPr lang="ar-AE" dirty="0"/>
              </a:p>
              <a:p>
                <a:pPr marL="685800" indent="-685800" defTabSz="804672">
                  <a:spcBef>
                    <a:spcPts val="800"/>
                  </a:spcBef>
                  <a:buFont typeface="Arial" panose="020B0604020202020204" pitchFamily="34" charset="0"/>
                  <a:buChar char="•"/>
                </a:pPr>
                <a14:m>
                  <m:oMath xmlns:m="http://schemas.openxmlformats.org/officeDocument/2006/math">
                    <m:limUpp>
                      <m:limUppPr>
                        <m:ctrlPr>
                          <a:rPr lang="ar-AE" sz="4800" b="0" i="1">
                            <a:solidFill>
                              <a:srgbClr val="373737"/>
                            </a:solidFill>
                            <a:latin typeface="Cambria Math" panose="02040503050406030204" pitchFamily="18" charset="0"/>
                          </a:rPr>
                        </m:ctrlPr>
                      </m:limUppPr>
                      <m:e>
                        <m:r>
                          <a:rPr lang="ar-AE" sz="4800" b="0">
                            <a:solidFill>
                              <a:srgbClr val="373737"/>
                            </a:solidFill>
                            <a:latin typeface="Cambria Math" panose="02040503050406030204" pitchFamily="18" charset="0"/>
                          </a:rPr>
                          <m:t>𝛻</m:t>
                        </m:r>
                        <m:r>
                          <a:rPr lang="ar-AE" sz="4800" b="0">
                            <a:solidFill>
                              <a:srgbClr val="373737"/>
                            </a:solidFill>
                            <a:latin typeface="Cambria Math" panose="02040503050406030204" pitchFamily="18" charset="0"/>
                          </a:rPr>
                          <m:t>𝐽</m:t>
                        </m:r>
                        <m:r>
                          <a:rPr lang="ar-AE" sz="4800" b="0">
                            <a:solidFill>
                              <a:srgbClr val="373737"/>
                            </a:solidFill>
                            <a:latin typeface="Cambria Math" panose="02040503050406030204" pitchFamily="18" charset="0"/>
                          </a:rPr>
                          <m:t>(</m:t>
                        </m:r>
                        <m:sSub>
                          <m:sSubPr>
                            <m:ctrlPr>
                              <a:rPr lang="ar-AE" sz="4800" b="0" i="1">
                                <a:solidFill>
                                  <a:srgbClr val="373737"/>
                                </a:solidFill>
                                <a:latin typeface="Cambria Math" panose="02040503050406030204" pitchFamily="18" charset="0"/>
                              </a:rPr>
                            </m:ctrlPr>
                          </m:sSubPr>
                          <m:e>
                            <m:r>
                              <a:rPr lang="ar-AE" sz="4800" b="0">
                                <a:solidFill>
                                  <a:srgbClr val="373737"/>
                                </a:solidFill>
                                <a:latin typeface="Cambria Math" panose="02040503050406030204" pitchFamily="18" charset="0"/>
                              </a:rPr>
                              <m:t>𝜽</m:t>
                            </m:r>
                          </m:e>
                          <m:sub>
                            <m:r>
                              <a:rPr lang="ar-AE" sz="4800" b="0">
                                <a:solidFill>
                                  <a:srgbClr val="373737"/>
                                </a:solidFill>
                                <a:latin typeface="Cambria Math" panose="02040503050406030204" pitchFamily="18" charset="0"/>
                              </a:rPr>
                              <m:t>𝑡</m:t>
                            </m:r>
                          </m:sub>
                        </m:sSub>
                        <m:r>
                          <a:rPr lang="ar-AE" sz="4800" b="0">
                            <a:solidFill>
                              <a:srgbClr val="373737"/>
                            </a:solidFill>
                            <a:latin typeface="Cambria Math" panose="02040503050406030204" pitchFamily="18" charset="0"/>
                          </a:rPr>
                          <m:t>)</m:t>
                        </m:r>
                      </m:e>
                      <m:lim>
                        <m:r>
                          <a:rPr lang="ar-AE" sz="4800" b="0">
                            <a:solidFill>
                              <a:srgbClr val="373737"/>
                            </a:solidFill>
                            <a:latin typeface="Cambria Math" panose="02040503050406030204" pitchFamily="18" charset="0"/>
                          </a:rPr>
                          <m:t>̂</m:t>
                        </m:r>
                      </m:lim>
                    </m:limUpp>
                  </m:oMath>
                </a14:m>
                <a:r>
                  <a:rPr lang="ar-AE" sz="4000" dirty="0"/>
                  <a:t> </a:t>
                </a:r>
                <a:r>
                  <a:rPr lang="en-US" sz="4800" b="0" dirty="0">
                    <a:solidFill>
                      <a:srgbClr val="373737"/>
                    </a:solidFill>
                  </a:rPr>
                  <a:t>is a stochastic estimate whose expectation approximates the gradient of the performance measure with respect to its argument </a:t>
                </a:r>
                <a14:m>
                  <m:oMath xmlns:m="http://schemas.openxmlformats.org/officeDocument/2006/math">
                    <m:sSub>
                      <m:sSubPr>
                        <m:ctrlPr>
                          <a:rPr lang="ar-AE" sz="4800" b="0" i="1">
                            <a:solidFill>
                              <a:srgbClr val="373737"/>
                            </a:solidFill>
                            <a:latin typeface="Cambria Math" panose="02040503050406030204" pitchFamily="18" charset="0"/>
                          </a:rPr>
                        </m:ctrlPr>
                      </m:sSubPr>
                      <m:e>
                        <m:r>
                          <a:rPr lang="ar-AE" sz="4800" b="0">
                            <a:solidFill>
                              <a:srgbClr val="373737"/>
                            </a:solidFill>
                            <a:latin typeface="Cambria Math" panose="02040503050406030204" pitchFamily="18" charset="0"/>
                          </a:rPr>
                          <m:t>𝜽</m:t>
                        </m:r>
                      </m:e>
                      <m:sub>
                        <m:r>
                          <a:rPr lang="ar-AE" sz="4800" b="0">
                            <a:solidFill>
                              <a:srgbClr val="373737"/>
                            </a:solidFill>
                            <a:latin typeface="Cambria Math" panose="02040503050406030204" pitchFamily="18" charset="0"/>
                          </a:rPr>
                          <m:t>𝑡</m:t>
                        </m:r>
                      </m:sub>
                    </m:sSub>
                  </m:oMath>
                </a14:m>
                <a:endParaRPr lang="ar-AE" sz="4800" b="0" dirty="0">
                  <a:solidFill>
                    <a:srgbClr val="373737"/>
                  </a:solidFill>
                </a:endParaRPr>
              </a:p>
            </p:txBody>
          </p:sp>
        </mc:Choice>
        <mc:Fallback xmlns="">
          <p:sp>
            <p:nvSpPr>
              <p:cNvPr id="233" name="Your brain is a powerful approximator:…"/>
              <p:cNvSpPr txBox="1">
                <a:spLocks noGrp="1" noRot="1" noChangeAspect="1" noMove="1" noResize="1" noEditPoints="1" noAdjustHandles="1" noChangeArrowheads="1" noChangeShapeType="1" noTextEdit="1"/>
              </p:cNvSpPr>
              <p:nvPr>
                <p:ph type="body" sz="half" idx="1"/>
              </p:nvPr>
            </p:nvSpPr>
            <p:spPr>
              <a:xfrm>
                <a:off x="1689100" y="2756958"/>
                <a:ext cx="20500340" cy="9582151"/>
              </a:xfrm>
              <a:prstGeom prst="rect">
                <a:avLst/>
              </a:prstGeom>
              <a:blipFill>
                <a:blip r:embed="rId3"/>
                <a:stretch>
                  <a:fillRect l="-1424" t="-1058"/>
                </a:stretch>
              </a:blipFill>
              <a:ln w="12700">
                <a:miter lim="400000"/>
              </a:ln>
            </p:spPr>
            <p:txBody>
              <a:bodyPr/>
              <a:lstStyle/>
              <a:p>
                <a:r>
                  <a:rPr lang="en-US">
                    <a:noFill/>
                  </a:rPr>
                  <a:t> </a:t>
                </a:r>
              </a:p>
            </p:txBody>
          </p:sp>
        </mc:Fallback>
      </mc:AlternateContent>
      <p:sp>
        <p:nvSpPr>
          <p:cNvPr id="234" name="Slide Number"/>
          <p:cNvSpPr txBox="1">
            <a:spLocks noGrp="1"/>
          </p:cNvSpPr>
          <p:nvPr>
            <p:ph type="sldNum" sz="quarter" idx="2"/>
          </p:nvPr>
        </p:nvSpPr>
        <p:spPr>
          <a:xfrm>
            <a:off x="637116" y="12858937"/>
            <a:ext cx="292914" cy="457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Tree>
    <p:extLst>
      <p:ext uri="{BB962C8B-B14F-4D97-AF65-F5344CB8AC3E}">
        <p14:creationId xmlns:p14="http://schemas.microsoft.com/office/powerpoint/2010/main" val="244892021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Approximators"/>
          <p:cNvSpPr txBox="1">
            <a:spLocks noGrp="1"/>
          </p:cNvSpPr>
          <p:nvPr>
            <p:ph type="title"/>
          </p:nvPr>
        </p:nvSpPr>
        <p:spPr>
          <a:prstGeom prst="rect">
            <a:avLst/>
          </a:prstGeom>
        </p:spPr>
        <p:txBody>
          <a:bodyPr/>
          <a:lstStyle/>
          <a:p>
            <a:r>
              <a:rPr lang="en-US" dirty="0"/>
              <a:t>Policy Gradient Methods</a:t>
            </a:r>
            <a:endParaRPr dirty="0"/>
          </a:p>
        </p:txBody>
      </p:sp>
      <p:sp>
        <p:nvSpPr>
          <p:cNvPr id="233" name="Your brain is a powerful approximator:…"/>
          <p:cNvSpPr txBox="1">
            <a:spLocks noGrp="1"/>
          </p:cNvSpPr>
          <p:nvPr>
            <p:ph type="body" sz="half" idx="1"/>
          </p:nvPr>
        </p:nvSpPr>
        <p:spPr>
          <a:xfrm>
            <a:off x="1689099" y="2756958"/>
            <a:ext cx="12514579" cy="9582151"/>
          </a:xfrm>
          <a:prstGeom prst="rect">
            <a:avLst/>
          </a:prstGeom>
          <a:ln w="12700">
            <a:miter lim="400000"/>
          </a:ln>
        </p:spPr>
        <p:txBody>
          <a:bodyPr lIns="50800" tIns="50800" rIns="50800" bIns="50800" anchor="t">
            <a:noAutofit/>
          </a:bodyPr>
          <a:lstStyle/>
          <a:p>
            <a:pPr>
              <a:defRPr sz="2200" b="1">
                <a:solidFill>
                  <a:srgbClr val="009051"/>
                </a:solidFill>
              </a:defRPr>
            </a:pPr>
            <a:r>
              <a:rPr lang="en-US" sz="3200" dirty="0">
                <a:solidFill>
                  <a:srgbClr val="028DC5"/>
                </a:solidFill>
              </a:rPr>
              <a:t>Actor Critic Methods</a:t>
            </a:r>
          </a:p>
          <a:p>
            <a:pPr marL="457200" indent="-457200">
              <a:buFont typeface="Arial" panose="020B0604020202020204" pitchFamily="34" charset="0"/>
              <a:buChar char="•"/>
              <a:defRPr sz="2200"/>
            </a:pPr>
            <a:r>
              <a:rPr lang="en-US" sz="3200" b="0" dirty="0">
                <a:solidFill>
                  <a:srgbClr val="373737"/>
                </a:solidFill>
              </a:rPr>
              <a:t>All methods that follow this general schema we call </a:t>
            </a:r>
            <a:r>
              <a:rPr lang="en-US" sz="2800" dirty="0">
                <a:solidFill>
                  <a:srgbClr val="FF9300"/>
                </a:solidFill>
              </a:rPr>
              <a:t>policy gradient methods</a:t>
            </a:r>
            <a:r>
              <a:rPr lang="en-US" sz="3200" b="0" dirty="0">
                <a:solidFill>
                  <a:srgbClr val="373737"/>
                </a:solidFill>
              </a:rPr>
              <a:t>, whether or not they also learn an approximate value function</a:t>
            </a:r>
          </a:p>
          <a:p>
            <a:pPr marL="457200" indent="-457200">
              <a:buFont typeface="Arial" panose="020B0604020202020204" pitchFamily="34" charset="0"/>
              <a:buChar char="•"/>
              <a:defRPr sz="2200"/>
            </a:pPr>
            <a:r>
              <a:rPr lang="en-US" sz="3200" b="0" dirty="0">
                <a:solidFill>
                  <a:srgbClr val="373737"/>
                </a:solidFill>
              </a:rPr>
              <a:t>If the method learn approximations to both policy and value functions, they are often called </a:t>
            </a:r>
            <a:r>
              <a:rPr lang="en-US" sz="2800" dirty="0">
                <a:solidFill>
                  <a:srgbClr val="FF9300"/>
                </a:solidFill>
              </a:rPr>
              <a:t>actor–critic methods</a:t>
            </a:r>
            <a:r>
              <a:rPr lang="en-US" sz="3200" b="0" dirty="0">
                <a:solidFill>
                  <a:srgbClr val="373737"/>
                </a:solidFill>
              </a:rPr>
              <a:t>, where:</a:t>
            </a:r>
          </a:p>
          <a:p>
            <a:pPr marL="1727200" lvl="1" indent="-457200">
              <a:buFont typeface="Arial" panose="020B0604020202020204" pitchFamily="34" charset="0"/>
              <a:buChar char="•"/>
              <a:defRPr sz="2200"/>
            </a:pPr>
            <a:r>
              <a:rPr lang="en-US" sz="3000" dirty="0"/>
              <a:t>'</a:t>
            </a:r>
            <a:r>
              <a:rPr lang="en-US" sz="3000" b="1" dirty="0">
                <a:solidFill>
                  <a:srgbClr val="FF9300"/>
                </a:solidFill>
              </a:rPr>
              <a:t>actor</a:t>
            </a:r>
            <a:r>
              <a:rPr lang="en-US" sz="3000" dirty="0"/>
              <a:t>' is a reference to the learned </a:t>
            </a:r>
            <a:r>
              <a:rPr lang="en-US" sz="3000" b="1" dirty="0">
                <a:solidFill>
                  <a:srgbClr val="FF9300"/>
                </a:solidFill>
              </a:rPr>
              <a:t>policy</a:t>
            </a:r>
            <a:r>
              <a:rPr lang="en-US" sz="3000" dirty="0"/>
              <a:t>, </a:t>
            </a:r>
          </a:p>
          <a:p>
            <a:pPr marL="1727200" lvl="1" indent="-457200">
              <a:buFont typeface="Arial" panose="020B0604020202020204" pitchFamily="34" charset="0"/>
              <a:buChar char="•"/>
              <a:defRPr sz="2200"/>
            </a:pPr>
            <a:r>
              <a:rPr lang="en-US" sz="3200" dirty="0"/>
              <a:t>‘</a:t>
            </a:r>
            <a:r>
              <a:rPr lang="en-US" sz="3200" b="1" dirty="0">
                <a:solidFill>
                  <a:srgbClr val="FF9300"/>
                </a:solidFill>
              </a:rPr>
              <a:t>critic</a:t>
            </a:r>
            <a:r>
              <a:rPr lang="en-US" sz="3200" dirty="0"/>
              <a:t>' refers to the learned value function, usually a </a:t>
            </a:r>
            <a:r>
              <a:rPr lang="en-US" sz="3200" b="1" dirty="0">
                <a:solidFill>
                  <a:srgbClr val="FF9300"/>
                </a:solidFill>
              </a:rPr>
              <a:t>state-value function</a:t>
            </a:r>
            <a:r>
              <a:rPr lang="en-US" sz="3200" dirty="0"/>
              <a:t>.</a:t>
            </a:r>
          </a:p>
        </p:txBody>
      </p:sp>
      <p:sp>
        <p:nvSpPr>
          <p:cNvPr id="234" name="Slide Number"/>
          <p:cNvSpPr txBox="1">
            <a:spLocks noGrp="1"/>
          </p:cNvSpPr>
          <p:nvPr>
            <p:ph type="sldNum" sz="quarter" idx="2"/>
          </p:nvPr>
        </p:nvSpPr>
        <p:spPr>
          <a:xfrm>
            <a:off x="637116" y="12858937"/>
            <a:ext cx="292914" cy="457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pic>
        <p:nvPicPr>
          <p:cNvPr id="5" name="Screen Shot 2020-01-03 at 4.37.52 PM.png" descr="Screen Shot 2020-01-03 at 4.37.52 PM.png">
            <a:extLst>
              <a:ext uri="{FF2B5EF4-FFF2-40B4-BE49-F238E27FC236}">
                <a16:creationId xmlns:a16="http://schemas.microsoft.com/office/drawing/2014/main" id="{FC941002-2C4B-F046-92C4-5CC7856F8084}"/>
              </a:ext>
            </a:extLst>
          </p:cNvPr>
          <p:cNvPicPr>
            <a:picLocks noChangeAspect="1"/>
          </p:cNvPicPr>
          <p:nvPr/>
        </p:nvPicPr>
        <p:blipFill>
          <a:blip r:embed="rId3"/>
          <a:stretch>
            <a:fillRect/>
          </a:stretch>
        </p:blipFill>
        <p:spPr>
          <a:xfrm>
            <a:off x="14203679" y="4236066"/>
            <a:ext cx="9625291" cy="6598370"/>
          </a:xfrm>
          <a:prstGeom prst="rect">
            <a:avLst/>
          </a:prstGeom>
          <a:ln w="12700">
            <a:miter lim="400000"/>
          </a:ln>
        </p:spPr>
      </p:pic>
    </p:spTree>
    <p:extLst>
      <p:ext uri="{BB962C8B-B14F-4D97-AF65-F5344CB8AC3E}">
        <p14:creationId xmlns:p14="http://schemas.microsoft.com/office/powerpoint/2010/main" val="40856813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Approximators"/>
          <p:cNvSpPr txBox="1">
            <a:spLocks noGrp="1"/>
          </p:cNvSpPr>
          <p:nvPr>
            <p:ph type="title"/>
          </p:nvPr>
        </p:nvSpPr>
        <p:spPr>
          <a:prstGeom prst="rect">
            <a:avLst/>
          </a:prstGeom>
        </p:spPr>
        <p:txBody>
          <a:bodyPr/>
          <a:lstStyle/>
          <a:p>
            <a:r>
              <a:rPr lang="en-US" dirty="0"/>
              <a:t>Policy Gradient Methods</a:t>
            </a:r>
            <a:endParaRPr dirty="0"/>
          </a:p>
        </p:txBody>
      </p:sp>
      <mc:AlternateContent xmlns:mc="http://schemas.openxmlformats.org/markup-compatibility/2006" xmlns:a14="http://schemas.microsoft.com/office/drawing/2010/main">
        <mc:Choice Requires="a14">
          <p:sp>
            <p:nvSpPr>
              <p:cNvPr id="233" name="Your brain is a powerful approximator:…"/>
              <p:cNvSpPr txBox="1">
                <a:spLocks noGrp="1"/>
              </p:cNvSpPr>
              <p:nvPr>
                <p:ph type="body" sz="half" idx="1"/>
              </p:nvPr>
            </p:nvSpPr>
            <p:spPr>
              <a:xfrm>
                <a:off x="1689100" y="2756958"/>
                <a:ext cx="20500340" cy="9582151"/>
              </a:xfrm>
              <a:prstGeom prst="rect">
                <a:avLst/>
              </a:prstGeom>
              <a:ln w="12700">
                <a:miter lim="400000"/>
              </a:ln>
            </p:spPr>
            <p:txBody>
              <a:bodyPr lIns="50800" tIns="50800" rIns="50800" bIns="50800" anchor="t">
                <a:noAutofit/>
              </a:bodyPr>
              <a:lstStyle/>
              <a:p>
                <a:r>
                  <a:rPr lang="en-US" sz="3200" dirty="0">
                    <a:solidFill>
                      <a:srgbClr val="028DC5"/>
                    </a:solidFill>
                  </a:rPr>
                  <a:t>Policy Approximation and Its Advantages</a:t>
                </a:r>
              </a:p>
              <a:p>
                <a:pPr marL="457200" indent="-457200">
                  <a:buFont typeface="Arial" panose="020B0604020202020204" pitchFamily="34" charset="0"/>
                  <a:buChar char="•"/>
                  <a:defRPr sz="2200"/>
                </a:pPr>
                <a:r>
                  <a:rPr lang="en-US" sz="3200" b="0" dirty="0">
                    <a:solidFill>
                      <a:srgbClr val="373737"/>
                    </a:solidFill>
                  </a:rPr>
                  <a:t>The policy can be parameterized in any way, as long as </a:t>
                </a:r>
                <a14:m>
                  <m:oMath xmlns:m="http://schemas.openxmlformats.org/officeDocument/2006/math">
                    <m:r>
                      <a:rPr lang="en-US" sz="3200" b="0">
                        <a:solidFill>
                          <a:srgbClr val="373737"/>
                        </a:solidFill>
                        <a:latin typeface="Cambria Math" panose="02040503050406030204" pitchFamily="18" charset="0"/>
                      </a:rPr>
                      <m:t>𝜋</m:t>
                    </m:r>
                    <m:r>
                      <a:rPr lang="en-US" sz="3200" b="0">
                        <a:solidFill>
                          <a:srgbClr val="373737"/>
                        </a:solidFill>
                        <a:latin typeface="Cambria Math" panose="02040503050406030204" pitchFamily="18" charset="0"/>
                      </a:rPr>
                      <m:t>(</m:t>
                    </m:r>
                    <m:r>
                      <a:rPr lang="en-US" sz="3200" b="0">
                        <a:solidFill>
                          <a:srgbClr val="373737"/>
                        </a:solidFill>
                        <a:latin typeface="Cambria Math" panose="02040503050406030204" pitchFamily="18" charset="0"/>
                      </a:rPr>
                      <m:t>𝑎</m:t>
                    </m:r>
                    <m:r>
                      <a:rPr lang="en-US" sz="3200" b="0">
                        <a:solidFill>
                          <a:srgbClr val="373737"/>
                        </a:solidFill>
                        <a:latin typeface="Cambria Math" panose="02040503050406030204" pitchFamily="18" charset="0"/>
                      </a:rPr>
                      <m:t>|</m:t>
                    </m:r>
                    <m:r>
                      <a:rPr lang="en-US" sz="3200" b="0">
                        <a:solidFill>
                          <a:srgbClr val="373737"/>
                        </a:solidFill>
                        <a:latin typeface="Cambria Math" panose="02040503050406030204" pitchFamily="18" charset="0"/>
                      </a:rPr>
                      <m:t>𝑠</m:t>
                    </m:r>
                    <m:r>
                      <a:rPr lang="en-US" sz="3200" b="0">
                        <a:solidFill>
                          <a:srgbClr val="373737"/>
                        </a:solidFill>
                        <a:latin typeface="Cambria Math" panose="02040503050406030204" pitchFamily="18" charset="0"/>
                      </a:rPr>
                      <m:t>,</m:t>
                    </m:r>
                    <m:r>
                      <a:rPr lang="en-US" sz="3200" b="0">
                        <a:solidFill>
                          <a:srgbClr val="373737"/>
                        </a:solidFill>
                        <a:latin typeface="Cambria Math" panose="02040503050406030204" pitchFamily="18" charset="0"/>
                      </a:rPr>
                      <m:t>𝜽</m:t>
                    </m:r>
                    <m:r>
                      <a:rPr lang="en-US" sz="3200" b="0">
                        <a:solidFill>
                          <a:srgbClr val="373737"/>
                        </a:solidFill>
                        <a:latin typeface="Cambria Math" panose="02040503050406030204" pitchFamily="18" charset="0"/>
                      </a:rPr>
                      <m:t>)</m:t>
                    </m:r>
                  </m:oMath>
                </a14:m>
                <a:r>
                  <a:rPr lang="en-US" sz="3200" b="0" dirty="0">
                    <a:solidFill>
                      <a:srgbClr val="373737"/>
                    </a:solidFill>
                  </a:rPr>
                  <a:t> is differentiable with respect to its parameters</a:t>
                </a:r>
              </a:p>
              <a:p>
                <a:pPr marL="457200" indent="-457200">
                  <a:buFont typeface="Arial" panose="020B0604020202020204" pitchFamily="34" charset="0"/>
                  <a:buChar char="•"/>
                  <a:defRPr sz="2200"/>
                </a:pPr>
                <a:r>
                  <a:rPr lang="en-US" sz="3200" b="0" dirty="0">
                    <a:solidFill>
                      <a:srgbClr val="373737"/>
                    </a:solidFill>
                  </a:rPr>
                  <a:t>In practice, to ensure exploration we generally require that the policy never becomes deterministic: </a:t>
                </a:r>
                <a14:m>
                  <m:oMath xmlns:m="http://schemas.openxmlformats.org/officeDocument/2006/math">
                    <m:r>
                      <a:rPr lang="en-US" sz="3200" b="0">
                        <a:solidFill>
                          <a:srgbClr val="373737"/>
                        </a:solidFill>
                        <a:latin typeface="Cambria Math" panose="02040503050406030204" pitchFamily="18" charset="0"/>
                      </a:rPr>
                      <m:t>𝜋</m:t>
                    </m:r>
                    <m:r>
                      <a:rPr lang="en-US" sz="3200" b="0">
                        <a:solidFill>
                          <a:srgbClr val="373737"/>
                        </a:solidFill>
                        <a:latin typeface="Cambria Math" panose="02040503050406030204" pitchFamily="18" charset="0"/>
                      </a:rPr>
                      <m:t>(</m:t>
                    </m:r>
                    <m:r>
                      <a:rPr lang="en-US" sz="3200" b="0">
                        <a:solidFill>
                          <a:srgbClr val="373737"/>
                        </a:solidFill>
                        <a:latin typeface="Cambria Math" panose="02040503050406030204" pitchFamily="18" charset="0"/>
                      </a:rPr>
                      <m:t>𝑎</m:t>
                    </m:r>
                    <m:r>
                      <a:rPr lang="en-US" sz="3200" b="0">
                        <a:solidFill>
                          <a:srgbClr val="373737"/>
                        </a:solidFill>
                        <a:latin typeface="Cambria Math" panose="02040503050406030204" pitchFamily="18" charset="0"/>
                      </a:rPr>
                      <m:t>|</m:t>
                    </m:r>
                    <m:r>
                      <a:rPr lang="en-US" sz="3200" b="0">
                        <a:solidFill>
                          <a:srgbClr val="373737"/>
                        </a:solidFill>
                        <a:latin typeface="Cambria Math" panose="02040503050406030204" pitchFamily="18" charset="0"/>
                      </a:rPr>
                      <m:t>𝑠</m:t>
                    </m:r>
                    <m:r>
                      <a:rPr lang="en-US" sz="3200" b="0">
                        <a:solidFill>
                          <a:srgbClr val="373737"/>
                        </a:solidFill>
                        <a:latin typeface="Cambria Math" panose="02040503050406030204" pitchFamily="18" charset="0"/>
                      </a:rPr>
                      <m:t>,</m:t>
                    </m:r>
                    <m:r>
                      <a:rPr lang="en-US" sz="3200" b="0">
                        <a:solidFill>
                          <a:srgbClr val="373737"/>
                        </a:solidFill>
                        <a:latin typeface="Cambria Math" panose="02040503050406030204" pitchFamily="18" charset="0"/>
                      </a:rPr>
                      <m:t>𝜽</m:t>
                    </m:r>
                    <m:r>
                      <a:rPr lang="en-US" sz="3200" b="0">
                        <a:solidFill>
                          <a:srgbClr val="373737"/>
                        </a:solidFill>
                        <a:latin typeface="Cambria Math" panose="02040503050406030204" pitchFamily="18" charset="0"/>
                      </a:rPr>
                      <m:t>)∈(0,1)</m:t>
                    </m:r>
                  </m:oMath>
                </a14:m>
                <a:r>
                  <a:rPr lang="en-US" sz="3200" b="0" dirty="0">
                    <a:solidFill>
                      <a:srgbClr val="373737"/>
                    </a:solidFill>
                  </a:rPr>
                  <a:t>, for all </a:t>
                </a:r>
                <a14:m>
                  <m:oMath xmlns:m="http://schemas.openxmlformats.org/officeDocument/2006/math">
                    <m:r>
                      <a:rPr lang="en-US" sz="3200" b="0">
                        <a:solidFill>
                          <a:srgbClr val="373737"/>
                        </a:solidFill>
                        <a:latin typeface="Cambria Math" panose="02040503050406030204" pitchFamily="18" charset="0"/>
                      </a:rPr>
                      <m:t>𝑠</m:t>
                    </m:r>
                  </m:oMath>
                </a14:m>
                <a:r>
                  <a:rPr lang="en-US" sz="3200" b="0" dirty="0">
                    <a:solidFill>
                      <a:srgbClr val="373737"/>
                    </a:solidFill>
                  </a:rPr>
                  <a:t>, </a:t>
                </a:r>
                <a14:m>
                  <m:oMath xmlns:m="http://schemas.openxmlformats.org/officeDocument/2006/math">
                    <m:r>
                      <a:rPr lang="en-US" sz="3200" b="0">
                        <a:solidFill>
                          <a:srgbClr val="373737"/>
                        </a:solidFill>
                        <a:latin typeface="Cambria Math" panose="02040503050406030204" pitchFamily="18" charset="0"/>
                      </a:rPr>
                      <m:t>𝑎</m:t>
                    </m:r>
                  </m:oMath>
                </a14:m>
                <a:r>
                  <a:rPr lang="en-US" sz="3200" b="0" dirty="0">
                    <a:solidFill>
                      <a:srgbClr val="373737"/>
                    </a:solidFill>
                  </a:rPr>
                  <a:t> and </a:t>
                </a:r>
                <a14:m>
                  <m:oMath xmlns:m="http://schemas.openxmlformats.org/officeDocument/2006/math">
                    <m:r>
                      <a:rPr lang="en-US" sz="3200" b="0">
                        <a:solidFill>
                          <a:srgbClr val="373737"/>
                        </a:solidFill>
                        <a:latin typeface="Cambria Math" panose="02040503050406030204" pitchFamily="18" charset="0"/>
                      </a:rPr>
                      <m:t>𝜃</m:t>
                    </m:r>
                  </m:oMath>
                </a14:m>
                <a:endParaRPr lang="en-US" sz="3200" b="0" dirty="0">
                  <a:solidFill>
                    <a:srgbClr val="373737"/>
                  </a:solidFill>
                </a:endParaRPr>
              </a:p>
            </p:txBody>
          </p:sp>
        </mc:Choice>
        <mc:Fallback xmlns="">
          <p:sp>
            <p:nvSpPr>
              <p:cNvPr id="233" name="Your brain is a powerful approximator:…"/>
              <p:cNvSpPr txBox="1">
                <a:spLocks noGrp="1" noRot="1" noChangeAspect="1" noMove="1" noResize="1" noEditPoints="1" noAdjustHandles="1" noChangeArrowheads="1" noChangeShapeType="1" noTextEdit="1"/>
              </p:cNvSpPr>
              <p:nvPr>
                <p:ph type="body" sz="half" idx="1"/>
              </p:nvPr>
            </p:nvSpPr>
            <p:spPr>
              <a:xfrm>
                <a:off x="1689100" y="2756958"/>
                <a:ext cx="20500340" cy="9582151"/>
              </a:xfrm>
              <a:prstGeom prst="rect">
                <a:avLst/>
              </a:prstGeom>
              <a:blipFill>
                <a:blip r:embed="rId3"/>
                <a:stretch>
                  <a:fillRect l="-929" t="-661" r="-62"/>
                </a:stretch>
              </a:blipFill>
              <a:ln w="12700">
                <a:miter lim="400000"/>
              </a:ln>
            </p:spPr>
            <p:txBody>
              <a:bodyPr/>
              <a:lstStyle/>
              <a:p>
                <a:r>
                  <a:rPr lang="en-US">
                    <a:noFill/>
                  </a:rPr>
                  <a:t> </a:t>
                </a:r>
              </a:p>
            </p:txBody>
          </p:sp>
        </mc:Fallback>
      </mc:AlternateContent>
      <p:sp>
        <p:nvSpPr>
          <p:cNvPr id="234" name="Slide Number"/>
          <p:cNvSpPr txBox="1">
            <a:spLocks noGrp="1"/>
          </p:cNvSpPr>
          <p:nvPr>
            <p:ph type="sldNum" sz="quarter" idx="2"/>
          </p:nvPr>
        </p:nvSpPr>
        <p:spPr>
          <a:xfrm>
            <a:off x="637116" y="12858937"/>
            <a:ext cx="292914" cy="457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Tree>
    <p:extLst>
      <p:ext uri="{BB962C8B-B14F-4D97-AF65-F5344CB8AC3E}">
        <p14:creationId xmlns:p14="http://schemas.microsoft.com/office/powerpoint/2010/main" val="207295285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Approximators"/>
          <p:cNvSpPr txBox="1">
            <a:spLocks noGrp="1"/>
          </p:cNvSpPr>
          <p:nvPr>
            <p:ph type="title"/>
          </p:nvPr>
        </p:nvSpPr>
        <p:spPr>
          <a:prstGeom prst="rect">
            <a:avLst/>
          </a:prstGeom>
        </p:spPr>
        <p:txBody>
          <a:bodyPr/>
          <a:lstStyle/>
          <a:p>
            <a:r>
              <a:rPr lang="en-US" dirty="0"/>
              <a:t>Policy Gradient Methods</a:t>
            </a:r>
            <a:endParaRPr dirty="0"/>
          </a:p>
        </p:txBody>
      </p:sp>
      <mc:AlternateContent xmlns:mc="http://schemas.openxmlformats.org/markup-compatibility/2006" xmlns:a14="http://schemas.microsoft.com/office/drawing/2010/main">
        <mc:Choice Requires="a14">
          <p:sp>
            <p:nvSpPr>
              <p:cNvPr id="233" name="Your brain is a powerful approximator:…"/>
              <p:cNvSpPr txBox="1">
                <a:spLocks noGrp="1"/>
              </p:cNvSpPr>
              <p:nvPr>
                <p:ph type="body" sz="half" idx="1"/>
              </p:nvPr>
            </p:nvSpPr>
            <p:spPr>
              <a:xfrm>
                <a:off x="1689100" y="2756958"/>
                <a:ext cx="20500340" cy="9582151"/>
              </a:xfrm>
              <a:prstGeom prst="rect">
                <a:avLst/>
              </a:prstGeom>
              <a:ln w="12700">
                <a:miter lim="400000"/>
              </a:ln>
            </p:spPr>
            <p:txBody>
              <a:bodyPr lIns="50800" tIns="50800" rIns="50800" bIns="50800" anchor="t">
                <a:noAutofit/>
              </a:bodyPr>
              <a:lstStyle/>
              <a:p>
                <a:pPr marL="457200" indent="-457200">
                  <a:buFont typeface="Arial" panose="020B0604020202020204" pitchFamily="34" charset="0"/>
                  <a:buChar char="•"/>
                  <a:defRPr sz="2200"/>
                </a:pPr>
                <a:r>
                  <a:rPr lang="en-US" sz="3200" b="0" dirty="0">
                    <a:solidFill>
                      <a:srgbClr val="373737"/>
                    </a:solidFill>
                  </a:rPr>
                  <a:t>For discrete and not too large action spaces, a natural and common kind of parameterization is to form parameterized numerical preferences: </a:t>
                </a:r>
              </a:p>
              <a:p>
                <a:pPr marL="1905000" lvl="3" indent="0">
                  <a:buNone/>
                </a:pPr>
                <a14:m>
                  <m:oMath xmlns:m="http://schemas.openxmlformats.org/officeDocument/2006/math">
                    <m:r>
                      <a:rPr lang="en-US" sz="4000">
                        <a:latin typeface="Cambria Math" panose="02040503050406030204" pitchFamily="18" charset="0"/>
                      </a:rPr>
                      <m:t>h</m:t>
                    </m:r>
                    <m:r>
                      <a:rPr lang="en-US" sz="4000">
                        <a:latin typeface="Cambria Math" panose="02040503050406030204" pitchFamily="18" charset="0"/>
                      </a:rPr>
                      <m:t>(</m:t>
                    </m:r>
                    <m:r>
                      <a:rPr lang="en-US" sz="4000">
                        <a:latin typeface="Cambria Math" panose="02040503050406030204" pitchFamily="18" charset="0"/>
                      </a:rPr>
                      <m:t>𝑎</m:t>
                    </m:r>
                    <m:r>
                      <a:rPr lang="en-US" sz="4000">
                        <a:latin typeface="Cambria Math" panose="02040503050406030204" pitchFamily="18" charset="0"/>
                      </a:rPr>
                      <m:t>|</m:t>
                    </m:r>
                    <m:r>
                      <a:rPr lang="en-US" sz="4000">
                        <a:latin typeface="Cambria Math" panose="02040503050406030204" pitchFamily="18" charset="0"/>
                      </a:rPr>
                      <m:t>𝑠</m:t>
                    </m:r>
                    <m:r>
                      <a:rPr lang="en-US" sz="4000">
                        <a:latin typeface="Cambria Math" panose="02040503050406030204" pitchFamily="18" charset="0"/>
                      </a:rPr>
                      <m:t>,</m:t>
                    </m:r>
                    <m:r>
                      <a:rPr lang="en-US" sz="4000">
                        <a:latin typeface="Cambria Math" panose="02040503050406030204" pitchFamily="18" charset="0"/>
                      </a:rPr>
                      <m:t>𝜽</m:t>
                    </m:r>
                    <m:r>
                      <a:rPr lang="en-US" sz="4000">
                        <a:latin typeface="Cambria Math" panose="02040503050406030204" pitchFamily="18" charset="0"/>
                      </a:rPr>
                      <m:t>)∈</m:t>
                    </m:r>
                    <m:r>
                      <a:rPr lang="en-US" sz="4000">
                        <a:latin typeface="Cambria Math" panose="02040503050406030204" pitchFamily="18" charset="0"/>
                      </a:rPr>
                      <m:t>ℝ</m:t>
                    </m:r>
                  </m:oMath>
                </a14:m>
                <a:r>
                  <a:rPr lang="en-US" dirty="0"/>
                  <a:t> for each state-action pair</a:t>
                </a:r>
              </a:p>
              <a:p>
                <a:pPr marL="457200" indent="-457200">
                  <a:buFont typeface="Arial" panose="020B0604020202020204" pitchFamily="34" charset="0"/>
                  <a:buChar char="•"/>
                  <a:defRPr sz="2200"/>
                </a:pPr>
                <a:r>
                  <a:rPr lang="en-US" sz="3200" b="0" dirty="0">
                    <a:solidFill>
                      <a:srgbClr val="373737"/>
                    </a:solidFill>
                  </a:rPr>
                  <a:t>The actions with the highest preferences in each state are given the highest probabilities of being selected</a:t>
                </a:r>
              </a:p>
            </p:txBody>
          </p:sp>
        </mc:Choice>
        <mc:Fallback xmlns="">
          <p:sp>
            <p:nvSpPr>
              <p:cNvPr id="233" name="Your brain is a powerful approximator:…"/>
              <p:cNvSpPr txBox="1">
                <a:spLocks noGrp="1" noRot="1" noChangeAspect="1" noMove="1" noResize="1" noEditPoints="1" noAdjustHandles="1" noChangeArrowheads="1" noChangeShapeType="1" noTextEdit="1"/>
              </p:cNvSpPr>
              <p:nvPr>
                <p:ph type="body" sz="half" idx="1"/>
              </p:nvPr>
            </p:nvSpPr>
            <p:spPr>
              <a:xfrm>
                <a:off x="1689100" y="2756958"/>
                <a:ext cx="20500340" cy="9582151"/>
              </a:xfrm>
              <a:prstGeom prst="rect">
                <a:avLst/>
              </a:prstGeom>
              <a:blipFill>
                <a:blip r:embed="rId3"/>
                <a:stretch>
                  <a:fillRect l="-867" t="-661"/>
                </a:stretch>
              </a:blipFill>
              <a:ln w="12700">
                <a:miter lim="400000"/>
              </a:ln>
            </p:spPr>
            <p:txBody>
              <a:bodyPr/>
              <a:lstStyle/>
              <a:p>
                <a:r>
                  <a:rPr lang="en-US">
                    <a:noFill/>
                  </a:rPr>
                  <a:t> </a:t>
                </a:r>
              </a:p>
            </p:txBody>
          </p:sp>
        </mc:Fallback>
      </mc:AlternateContent>
      <p:sp>
        <p:nvSpPr>
          <p:cNvPr id="234" name="Slide Number"/>
          <p:cNvSpPr txBox="1">
            <a:spLocks noGrp="1"/>
          </p:cNvSpPr>
          <p:nvPr>
            <p:ph type="sldNum" sz="quarter" idx="2"/>
          </p:nvPr>
        </p:nvSpPr>
        <p:spPr>
          <a:xfrm>
            <a:off x="637116" y="12858937"/>
            <a:ext cx="292914" cy="457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Tree>
    <p:extLst>
      <p:ext uri="{BB962C8B-B14F-4D97-AF65-F5344CB8AC3E}">
        <p14:creationId xmlns:p14="http://schemas.microsoft.com/office/powerpoint/2010/main" val="88117165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Approximators"/>
          <p:cNvSpPr txBox="1">
            <a:spLocks noGrp="1"/>
          </p:cNvSpPr>
          <p:nvPr>
            <p:ph type="title"/>
          </p:nvPr>
        </p:nvSpPr>
        <p:spPr>
          <a:prstGeom prst="rect">
            <a:avLst/>
          </a:prstGeom>
        </p:spPr>
        <p:txBody>
          <a:bodyPr/>
          <a:lstStyle/>
          <a:p>
            <a:r>
              <a:rPr lang="en-US" dirty="0"/>
              <a:t>Policy Gradient Methods</a:t>
            </a:r>
            <a:endParaRPr dirty="0"/>
          </a:p>
        </p:txBody>
      </p:sp>
      <mc:AlternateContent xmlns:mc="http://schemas.openxmlformats.org/markup-compatibility/2006" xmlns:a14="http://schemas.microsoft.com/office/drawing/2010/main">
        <mc:Choice Requires="a14">
          <p:sp>
            <p:nvSpPr>
              <p:cNvPr id="233" name="Your brain is a powerful approximator:…"/>
              <p:cNvSpPr txBox="1">
                <a:spLocks noGrp="1"/>
              </p:cNvSpPr>
              <p:nvPr>
                <p:ph type="body" sz="half" idx="1"/>
              </p:nvPr>
            </p:nvSpPr>
            <p:spPr>
              <a:xfrm>
                <a:off x="1689100" y="2756958"/>
                <a:ext cx="20500340" cy="9582151"/>
              </a:xfrm>
              <a:prstGeom prst="rect">
                <a:avLst/>
              </a:prstGeom>
              <a:ln w="12700">
                <a:miter lim="400000"/>
              </a:ln>
            </p:spPr>
            <p:txBody>
              <a:bodyPr lIns="50800" tIns="50800" rIns="50800" bIns="50800" anchor="t">
                <a:noAutofit/>
              </a:bodyPr>
              <a:lstStyle/>
              <a:p>
                <a:pPr marL="457200" indent="-457200">
                  <a:buFont typeface="Arial" panose="020B0604020202020204" pitchFamily="34" charset="0"/>
                  <a:buChar char="•"/>
                  <a:defRPr sz="2200"/>
                </a:pPr>
                <a:r>
                  <a:rPr lang="en-US" sz="3200" b="0" dirty="0">
                    <a:solidFill>
                      <a:srgbClr val="373737"/>
                    </a:solidFill>
                  </a:rPr>
                  <a:t>The action preferences themselves can be parameterized arbitrarily</a:t>
                </a:r>
              </a:p>
              <a:p>
                <a:pPr marL="457200" indent="-457200">
                  <a:buFont typeface="Arial" panose="020B0604020202020204" pitchFamily="34" charset="0"/>
                  <a:buChar char="•"/>
                  <a:defRPr sz="2200"/>
                </a:pPr>
                <a:r>
                  <a:rPr lang="en-US" sz="3200" b="0" dirty="0">
                    <a:solidFill>
                      <a:srgbClr val="373737"/>
                    </a:solidFill>
                  </a:rPr>
                  <a:t>As, for example, a soft-max exponential distribution:</a:t>
                </a:r>
              </a:p>
              <a:p>
                <a:pPr marL="1905000" lvl="3" indent="0">
                  <a:buNone/>
                </a:pPr>
                <a14:m>
                  <m:oMathPara xmlns:m="http://schemas.openxmlformats.org/officeDocument/2006/math">
                    <m:oMathParaPr>
                      <m:jc m:val="left"/>
                    </m:oMathParaPr>
                    <m:oMath xmlns:m="http://schemas.openxmlformats.org/officeDocument/2006/math">
                      <m:r>
                        <a:rPr lang="en-US" sz="3600">
                          <a:latin typeface="Cambria Math" panose="02040503050406030204" pitchFamily="18" charset="0"/>
                        </a:rPr>
                        <m:t>𝜋</m:t>
                      </m:r>
                      <m:r>
                        <a:rPr lang="en-US" sz="3600">
                          <a:latin typeface="Cambria Math" panose="02040503050406030204" pitchFamily="18" charset="0"/>
                        </a:rPr>
                        <m:t>(</m:t>
                      </m:r>
                      <m:r>
                        <a:rPr lang="en-US" sz="3600">
                          <a:latin typeface="Cambria Math" panose="02040503050406030204" pitchFamily="18" charset="0"/>
                        </a:rPr>
                        <m:t>𝑎</m:t>
                      </m:r>
                      <m:r>
                        <a:rPr lang="en-US" sz="3600">
                          <a:latin typeface="Cambria Math" panose="02040503050406030204" pitchFamily="18" charset="0"/>
                        </a:rPr>
                        <m:t>|</m:t>
                      </m:r>
                      <m:r>
                        <a:rPr lang="en-US" sz="3600">
                          <a:latin typeface="Cambria Math" panose="02040503050406030204" pitchFamily="18" charset="0"/>
                        </a:rPr>
                        <m:t>𝑠</m:t>
                      </m:r>
                      <m:r>
                        <a:rPr lang="en-US" sz="3600">
                          <a:latin typeface="Cambria Math" panose="02040503050406030204" pitchFamily="18" charset="0"/>
                        </a:rPr>
                        <m:t>,</m:t>
                      </m:r>
                      <m:r>
                        <a:rPr lang="en-US" sz="3600">
                          <a:latin typeface="Cambria Math" panose="02040503050406030204" pitchFamily="18" charset="0"/>
                        </a:rPr>
                        <m:t>𝜽</m:t>
                      </m:r>
                      <m:r>
                        <a:rPr lang="en-US" sz="3600">
                          <a:latin typeface="Cambria Math" panose="02040503050406030204" pitchFamily="18" charset="0"/>
                        </a:rPr>
                        <m:t>)=</m:t>
                      </m:r>
                      <m:f>
                        <m:fPr>
                          <m:ctrlPr>
                            <a:rPr lang="ar-AE" sz="3600" i="1">
                              <a:latin typeface="Cambria Math" panose="02040503050406030204" pitchFamily="18" charset="0"/>
                            </a:rPr>
                          </m:ctrlPr>
                        </m:fPr>
                        <m:num>
                          <m:sSup>
                            <m:sSupPr>
                              <m:ctrlPr>
                                <a:rPr lang="ar-AE" sz="3600" i="1">
                                  <a:latin typeface="Cambria Math" panose="02040503050406030204" pitchFamily="18" charset="0"/>
                                </a:rPr>
                              </m:ctrlPr>
                            </m:sSupPr>
                            <m:e>
                              <m:r>
                                <a:rPr lang="ar-AE" sz="3600">
                                  <a:latin typeface="Cambria Math" panose="02040503050406030204" pitchFamily="18" charset="0"/>
                                </a:rPr>
                                <m:t>𝑒</m:t>
                              </m:r>
                            </m:e>
                            <m:sup>
                              <m:r>
                                <a:rPr lang="ar-AE" sz="3600">
                                  <a:latin typeface="Cambria Math" panose="02040503050406030204" pitchFamily="18" charset="0"/>
                                </a:rPr>
                                <m:t>h</m:t>
                              </m:r>
                              <m:r>
                                <a:rPr lang="ar-AE" sz="3600">
                                  <a:latin typeface="Cambria Math" panose="02040503050406030204" pitchFamily="18" charset="0"/>
                                </a:rPr>
                                <m:t>(</m:t>
                              </m:r>
                              <m:r>
                                <a:rPr lang="ar-AE" sz="3600">
                                  <a:latin typeface="Cambria Math" panose="02040503050406030204" pitchFamily="18" charset="0"/>
                                </a:rPr>
                                <m:t>𝑠</m:t>
                              </m:r>
                              <m:r>
                                <a:rPr lang="ar-AE" sz="3600">
                                  <a:latin typeface="Cambria Math" panose="02040503050406030204" pitchFamily="18" charset="0"/>
                                </a:rPr>
                                <m:t>,</m:t>
                              </m:r>
                              <m:r>
                                <a:rPr lang="ar-AE" sz="3600">
                                  <a:latin typeface="Cambria Math" panose="02040503050406030204" pitchFamily="18" charset="0"/>
                                </a:rPr>
                                <m:t>𝑎</m:t>
                              </m:r>
                              <m:r>
                                <a:rPr lang="ar-AE" sz="3600">
                                  <a:latin typeface="Cambria Math" panose="02040503050406030204" pitchFamily="18" charset="0"/>
                                </a:rPr>
                                <m:t>,</m:t>
                              </m:r>
                              <m:r>
                                <a:rPr lang="ar-AE" sz="3600">
                                  <a:latin typeface="Cambria Math" panose="02040503050406030204" pitchFamily="18" charset="0"/>
                                </a:rPr>
                                <m:t>𝜽</m:t>
                              </m:r>
                              <m:r>
                                <a:rPr lang="ar-AE" sz="3600">
                                  <a:latin typeface="Cambria Math" panose="02040503050406030204" pitchFamily="18" charset="0"/>
                                </a:rPr>
                                <m:t>)</m:t>
                              </m:r>
                            </m:sup>
                          </m:sSup>
                        </m:num>
                        <m:den>
                          <m:nary>
                            <m:naryPr>
                              <m:chr m:val="∑"/>
                              <m:limLoc m:val="subSup"/>
                              <m:supHide m:val="on"/>
                              <m:ctrlPr>
                                <a:rPr lang="ar-AE" sz="3600" i="1">
                                  <a:latin typeface="Cambria Math" panose="02040503050406030204" pitchFamily="18" charset="0"/>
                                </a:rPr>
                              </m:ctrlPr>
                            </m:naryPr>
                            <m:sub>
                              <m:r>
                                <a:rPr lang="ar-AE" sz="3600">
                                  <a:latin typeface="Cambria Math" panose="02040503050406030204" pitchFamily="18" charset="0"/>
                                </a:rPr>
                                <m:t>𝑏</m:t>
                              </m:r>
                            </m:sub>
                            <m:sup/>
                            <m:e>
                              <m:sSup>
                                <m:sSupPr>
                                  <m:ctrlPr>
                                    <a:rPr lang="ar-AE" sz="3600" i="1">
                                      <a:latin typeface="Cambria Math" panose="02040503050406030204" pitchFamily="18" charset="0"/>
                                    </a:rPr>
                                  </m:ctrlPr>
                                </m:sSupPr>
                                <m:e>
                                  <m:r>
                                    <a:rPr lang="ar-AE" sz="3600">
                                      <a:latin typeface="Cambria Math" panose="02040503050406030204" pitchFamily="18" charset="0"/>
                                    </a:rPr>
                                    <m:t>𝑒</m:t>
                                  </m:r>
                                </m:e>
                                <m:sup>
                                  <m:r>
                                    <a:rPr lang="ar-AE" sz="3600">
                                      <a:latin typeface="Cambria Math" panose="02040503050406030204" pitchFamily="18" charset="0"/>
                                    </a:rPr>
                                    <m:t>h</m:t>
                                  </m:r>
                                  <m:r>
                                    <a:rPr lang="ar-AE" sz="3600">
                                      <a:latin typeface="Cambria Math" panose="02040503050406030204" pitchFamily="18" charset="0"/>
                                    </a:rPr>
                                    <m:t>(</m:t>
                                  </m:r>
                                  <m:r>
                                    <a:rPr lang="ar-AE" sz="3600">
                                      <a:latin typeface="Cambria Math" panose="02040503050406030204" pitchFamily="18" charset="0"/>
                                    </a:rPr>
                                    <m:t>𝑠</m:t>
                                  </m:r>
                                  <m:r>
                                    <a:rPr lang="ar-AE" sz="3600">
                                      <a:latin typeface="Cambria Math" panose="02040503050406030204" pitchFamily="18" charset="0"/>
                                    </a:rPr>
                                    <m:t>,</m:t>
                                  </m:r>
                                  <m:r>
                                    <a:rPr lang="ar-AE" sz="3600">
                                      <a:latin typeface="Cambria Math" panose="02040503050406030204" pitchFamily="18" charset="0"/>
                                    </a:rPr>
                                    <m:t>𝑎</m:t>
                                  </m:r>
                                  <m:r>
                                    <a:rPr lang="ar-AE" sz="3600">
                                      <a:latin typeface="Cambria Math" panose="02040503050406030204" pitchFamily="18" charset="0"/>
                                    </a:rPr>
                                    <m:t>,</m:t>
                                  </m:r>
                                  <m:r>
                                    <a:rPr lang="ar-AE" sz="3600">
                                      <a:latin typeface="Cambria Math" panose="02040503050406030204" pitchFamily="18" charset="0"/>
                                    </a:rPr>
                                    <m:t>𝜽</m:t>
                                  </m:r>
                                  <m:r>
                                    <a:rPr lang="ar-AE" sz="3600">
                                      <a:latin typeface="Cambria Math" panose="02040503050406030204" pitchFamily="18" charset="0"/>
                                    </a:rPr>
                                    <m:t>)</m:t>
                                  </m:r>
                                </m:sup>
                              </m:sSup>
                            </m:e>
                          </m:nary>
                        </m:den>
                      </m:f>
                    </m:oMath>
                  </m:oMathPara>
                </a14:m>
                <a:endParaRPr lang="ar-AE" dirty="0"/>
              </a:p>
              <a:p>
                <a:pPr marL="457200" indent="-457200">
                  <a:buFont typeface="Arial" panose="020B0604020202020204" pitchFamily="34" charset="0"/>
                  <a:buChar char="•"/>
                  <a:defRPr sz="2200"/>
                </a:pPr>
                <a:r>
                  <a:rPr lang="en-US" sz="3200" b="0" dirty="0">
                    <a:solidFill>
                      <a:srgbClr val="373737"/>
                    </a:solidFill>
                  </a:rPr>
                  <a:t>They might be computed by a deep artificial neural network (DNN), where </a:t>
                </a:r>
                <a14:m>
                  <m:oMath xmlns:m="http://schemas.openxmlformats.org/officeDocument/2006/math">
                    <m:r>
                      <a:rPr lang="en-US" sz="3200" b="0">
                        <a:solidFill>
                          <a:srgbClr val="373737"/>
                        </a:solidFill>
                        <a:latin typeface="Cambria Math" panose="02040503050406030204" pitchFamily="18" charset="0"/>
                      </a:rPr>
                      <m:t>𝜽</m:t>
                    </m:r>
                  </m:oMath>
                </a14:m>
                <a:r>
                  <a:rPr lang="en-US" sz="3200" b="0" dirty="0">
                    <a:solidFill>
                      <a:srgbClr val="373737"/>
                    </a:solidFill>
                  </a:rPr>
                  <a:t> is the vector of all the connection weights of the network.</a:t>
                </a:r>
              </a:p>
              <a:p>
                <a:pPr marL="457200" indent="-457200">
                  <a:buFont typeface="Arial" panose="020B0604020202020204" pitchFamily="34" charset="0"/>
                  <a:buChar char="•"/>
                  <a:defRPr sz="2200"/>
                </a:pPr>
                <a:r>
                  <a:rPr lang="en-US" sz="3200" b="0" dirty="0">
                    <a:solidFill>
                      <a:srgbClr val="373737"/>
                    </a:solidFill>
                  </a:rPr>
                  <a:t>Or the preferences could simply be linear in parameters:</a:t>
                </a:r>
              </a:p>
              <a:p>
                <a:pPr marL="1905000" lvl="3" indent="0">
                  <a:buNone/>
                  <a:defRPr sz="2200"/>
                </a:pPr>
                <a14:m>
                  <m:oMathPara xmlns:m="http://schemas.openxmlformats.org/officeDocument/2006/math">
                    <m:oMathParaPr>
                      <m:jc m:val="left"/>
                    </m:oMathParaPr>
                    <m:oMath xmlns:m="http://schemas.openxmlformats.org/officeDocument/2006/math">
                      <m:r>
                        <a:rPr lang="en-US" sz="3600">
                          <a:latin typeface="Cambria Math" panose="02040503050406030204" pitchFamily="18" charset="0"/>
                        </a:rPr>
                        <m:t>h</m:t>
                      </m:r>
                      <m:r>
                        <a:rPr lang="en-US" sz="3600">
                          <a:latin typeface="Cambria Math" panose="02040503050406030204" pitchFamily="18" charset="0"/>
                        </a:rPr>
                        <m:t>(</m:t>
                      </m:r>
                      <m:r>
                        <a:rPr lang="en-US" sz="3600">
                          <a:latin typeface="Cambria Math" panose="02040503050406030204" pitchFamily="18" charset="0"/>
                        </a:rPr>
                        <m:t>𝑎</m:t>
                      </m:r>
                      <m:r>
                        <a:rPr lang="en-US" sz="3600">
                          <a:latin typeface="Cambria Math" panose="02040503050406030204" pitchFamily="18" charset="0"/>
                        </a:rPr>
                        <m:t>|</m:t>
                      </m:r>
                      <m:r>
                        <a:rPr lang="en-US" sz="3600">
                          <a:latin typeface="Cambria Math" panose="02040503050406030204" pitchFamily="18" charset="0"/>
                        </a:rPr>
                        <m:t>𝑠</m:t>
                      </m:r>
                      <m:r>
                        <a:rPr lang="en-US" sz="3600">
                          <a:latin typeface="Cambria Math" panose="02040503050406030204" pitchFamily="18" charset="0"/>
                        </a:rPr>
                        <m:t>,</m:t>
                      </m:r>
                      <m:r>
                        <a:rPr lang="en-US" sz="3600">
                          <a:latin typeface="Cambria Math" panose="02040503050406030204" pitchFamily="18" charset="0"/>
                        </a:rPr>
                        <m:t>𝜽</m:t>
                      </m:r>
                      <m:r>
                        <a:rPr lang="en-US" sz="3600">
                          <a:latin typeface="Cambria Math" panose="02040503050406030204" pitchFamily="18" charset="0"/>
                        </a:rPr>
                        <m:t>)=</m:t>
                      </m:r>
                      <m:sSup>
                        <m:sSupPr>
                          <m:ctrlPr>
                            <a:rPr lang="ar-AE" sz="3600" i="1">
                              <a:latin typeface="Cambria Math" panose="02040503050406030204" pitchFamily="18" charset="0"/>
                            </a:rPr>
                          </m:ctrlPr>
                        </m:sSupPr>
                        <m:e>
                          <m:r>
                            <a:rPr lang="ar-AE" sz="3600">
                              <a:latin typeface="Cambria Math" panose="02040503050406030204" pitchFamily="18" charset="0"/>
                            </a:rPr>
                            <m:t>𝜽</m:t>
                          </m:r>
                        </m:e>
                        <m:sup>
                          <m:r>
                            <a:rPr lang="ar-AE" sz="3600">
                              <a:latin typeface="Cambria Math" panose="02040503050406030204" pitchFamily="18" charset="0"/>
                            </a:rPr>
                            <m:t>𝑇</m:t>
                          </m:r>
                        </m:sup>
                      </m:sSup>
                      <m:r>
                        <a:rPr lang="ar-AE" sz="3600">
                          <a:latin typeface="Cambria Math" panose="02040503050406030204" pitchFamily="18" charset="0"/>
                        </a:rPr>
                        <m:t>𝒙</m:t>
                      </m:r>
                      <m:r>
                        <a:rPr lang="ar-AE" sz="3600">
                          <a:latin typeface="Cambria Math" panose="02040503050406030204" pitchFamily="18" charset="0"/>
                        </a:rPr>
                        <m:t>(</m:t>
                      </m:r>
                      <m:r>
                        <a:rPr lang="ar-AE" sz="3600">
                          <a:latin typeface="Cambria Math" panose="02040503050406030204" pitchFamily="18" charset="0"/>
                        </a:rPr>
                        <m:t>𝑠</m:t>
                      </m:r>
                      <m:r>
                        <a:rPr lang="ar-AE" sz="3600">
                          <a:latin typeface="Cambria Math" panose="02040503050406030204" pitchFamily="18" charset="0"/>
                        </a:rPr>
                        <m:t>,</m:t>
                      </m:r>
                      <m:r>
                        <a:rPr lang="ar-AE" sz="3600">
                          <a:latin typeface="Cambria Math" panose="02040503050406030204" pitchFamily="18" charset="0"/>
                        </a:rPr>
                        <m:t>𝑎</m:t>
                      </m:r>
                      <m:r>
                        <a:rPr lang="ar-AE" sz="3600">
                          <a:latin typeface="Cambria Math" panose="02040503050406030204" pitchFamily="18" charset="0"/>
                        </a:rPr>
                        <m:t>)</m:t>
                      </m:r>
                    </m:oMath>
                  </m:oMathPara>
                </a14:m>
                <a:endParaRPr lang="ar-AE" sz="3600" dirty="0"/>
              </a:p>
            </p:txBody>
          </p:sp>
        </mc:Choice>
        <mc:Fallback xmlns="">
          <p:sp>
            <p:nvSpPr>
              <p:cNvPr id="233" name="Your brain is a powerful approximator:…"/>
              <p:cNvSpPr txBox="1">
                <a:spLocks noGrp="1" noRot="1" noChangeAspect="1" noMove="1" noResize="1" noEditPoints="1" noAdjustHandles="1" noChangeArrowheads="1" noChangeShapeType="1" noTextEdit="1"/>
              </p:cNvSpPr>
              <p:nvPr>
                <p:ph type="body" sz="half" idx="1"/>
              </p:nvPr>
            </p:nvSpPr>
            <p:spPr>
              <a:xfrm>
                <a:off x="1689100" y="2756958"/>
                <a:ext cx="20500340" cy="9582151"/>
              </a:xfrm>
              <a:prstGeom prst="rect">
                <a:avLst/>
              </a:prstGeom>
              <a:blipFill>
                <a:blip r:embed="rId3"/>
                <a:stretch>
                  <a:fillRect l="-867" t="-661"/>
                </a:stretch>
              </a:blipFill>
              <a:ln w="12700">
                <a:miter lim="400000"/>
              </a:ln>
            </p:spPr>
            <p:txBody>
              <a:bodyPr/>
              <a:lstStyle/>
              <a:p>
                <a:r>
                  <a:rPr lang="en-US">
                    <a:noFill/>
                  </a:rPr>
                  <a:t> </a:t>
                </a:r>
              </a:p>
            </p:txBody>
          </p:sp>
        </mc:Fallback>
      </mc:AlternateContent>
      <p:sp>
        <p:nvSpPr>
          <p:cNvPr id="234" name="Slide Number"/>
          <p:cNvSpPr txBox="1">
            <a:spLocks noGrp="1"/>
          </p:cNvSpPr>
          <p:nvPr>
            <p:ph type="sldNum" sz="quarter" idx="2"/>
          </p:nvPr>
        </p:nvSpPr>
        <p:spPr>
          <a:xfrm>
            <a:off x="637116" y="12858937"/>
            <a:ext cx="292914" cy="457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Tree>
    <p:extLst>
      <p:ext uri="{BB962C8B-B14F-4D97-AF65-F5344CB8AC3E}">
        <p14:creationId xmlns:p14="http://schemas.microsoft.com/office/powerpoint/2010/main" val="261854901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2" name="Approximators"/>
              <p:cNvSpPr txBox="1">
                <a:spLocks noGrp="1"/>
              </p:cNvSpPr>
              <p:nvPr>
                <p:ph type="title"/>
              </p:nvPr>
            </p:nvSpPr>
            <p:spPr>
              <a:prstGeom prst="rect">
                <a:avLst/>
              </a:prstGeom>
            </p:spPr>
            <p:txBody>
              <a:bodyPr/>
              <a:lstStyle/>
              <a:p>
                <a:pPr/>
                <a14:m>
                  <m:oMathPara xmlns:m="http://schemas.openxmlformats.org/officeDocument/2006/math">
                    <m:oMathParaPr>
                      <m:jc m:val="left"/>
                    </m:oMathParaPr>
                    <m:oMath xmlns:m="http://schemas.openxmlformats.org/officeDocument/2006/math">
                      <m:r>
                        <a:rPr lang="en-US" sz="8000" i="1" smtClean="0">
                          <a:solidFill>
                            <a:srgbClr val="000000"/>
                          </a:solidFill>
                          <a:latin typeface="Cambria Math" panose="02040503050406030204" pitchFamily="18" charset="0"/>
                        </a:rPr>
                        <m:t>𝜖</m:t>
                      </m:r>
                      <m:r>
                        <a:rPr lang="en-US" sz="8000" i="1" smtClean="0">
                          <a:solidFill>
                            <a:srgbClr val="000000"/>
                          </a:solidFill>
                          <a:latin typeface="Cambria Math" panose="02040503050406030204" pitchFamily="18" charset="0"/>
                        </a:rPr>
                        <m:t>−</m:t>
                      </m:r>
                      <m:r>
                        <a:rPr lang="en-US" sz="8000" i="1" smtClean="0">
                          <a:solidFill>
                            <a:srgbClr val="000000"/>
                          </a:solidFill>
                          <a:latin typeface="Cambria Math" panose="02040503050406030204" pitchFamily="18" charset="0"/>
                        </a:rPr>
                        <m:t>𝑔𝑟𝑒𝑒𝑑𝑦</m:t>
                      </m:r>
                    </m:oMath>
                  </m:oMathPara>
                </a14:m>
                <a:endParaRPr dirty="0"/>
              </a:p>
            </p:txBody>
          </p:sp>
        </mc:Choice>
        <mc:Fallback xmlns="">
          <p:sp>
            <p:nvSpPr>
              <p:cNvPr id="232" name="Approximators"/>
              <p:cNvSpPr txBox="1">
                <a:spLocks noGrp="1" noRot="1" noChangeAspect="1" noMove="1" noResize="1" noEditPoints="1" noAdjustHandles="1" noChangeArrowheads="1" noChangeShapeType="1" noTextEdit="1"/>
              </p:cNvSpPr>
              <p:nvPr>
                <p:ph type="title"/>
              </p:nvPr>
            </p:nvSpPr>
            <p:spPr>
              <a:prstGeom prst="rect">
                <a:avLst/>
              </a:prstGeom>
              <a:blipFill>
                <a:blip r:embed="rId3"/>
                <a:stretch>
                  <a:fillRect l="-8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3" name="Your brain is a powerful approximator:…"/>
              <p:cNvSpPr txBox="1">
                <a:spLocks noGrp="1"/>
              </p:cNvSpPr>
              <p:nvPr>
                <p:ph type="body" sz="half" idx="1"/>
              </p:nvPr>
            </p:nvSpPr>
            <p:spPr>
              <a:xfrm>
                <a:off x="1689100" y="2756958"/>
                <a:ext cx="20500340" cy="9582151"/>
              </a:xfrm>
              <a:prstGeom prst="rect">
                <a:avLst/>
              </a:prstGeom>
              <a:ln w="12700">
                <a:miter lim="400000"/>
              </a:ln>
            </p:spPr>
            <p:txBody>
              <a:bodyPr lIns="50800" tIns="50800" rIns="50800" bIns="50800" anchor="t">
                <a:noAutofit/>
              </a:bodyPr>
              <a:lstStyle/>
              <a:p>
                <a:r>
                  <a:rPr lang="en-US" sz="3200" dirty="0">
                    <a:solidFill>
                      <a:srgbClr val="028DC5"/>
                    </a:solidFill>
                  </a:rPr>
                  <a:t> Greedy algorithm</a:t>
                </a:r>
              </a:p>
              <a:p>
                <a:pPr marL="457200" indent="-457200">
                  <a:buFont typeface="Arial" panose="020B0604020202020204" pitchFamily="34" charset="0"/>
                  <a:buChar char="•"/>
                  <a:defRPr sz="2200"/>
                </a:pPr>
                <a:r>
                  <a:rPr lang="en-US" sz="3200" b="0" dirty="0">
                    <a:solidFill>
                      <a:srgbClr val="373737"/>
                    </a:solidFill>
                  </a:rPr>
                  <a:t>A greedy algorithm is any algorithm that follows the problem-solving heuristic of making the locally optimal choice at each stage</a:t>
                </a:r>
              </a:p>
              <a:p>
                <a:r>
                  <a:rPr lang="en-US" sz="3200" dirty="0">
                    <a:solidFill>
                      <a:srgbClr val="028DC5"/>
                    </a:solidFill>
                  </a:rPr>
                  <a:t> </a:t>
                </a:r>
                <a14:m>
                  <m:oMath xmlns:m="http://schemas.openxmlformats.org/officeDocument/2006/math">
                    <m:r>
                      <a:rPr lang="en-US" sz="3200">
                        <a:solidFill>
                          <a:srgbClr val="028DC5"/>
                        </a:solidFill>
                        <a:latin typeface="Cambria Math" panose="02040503050406030204" pitchFamily="18" charset="0"/>
                      </a:rPr>
                      <m:t>𝜖</m:t>
                    </m:r>
                    <m:r>
                      <a:rPr lang="en-US" sz="3200">
                        <a:solidFill>
                          <a:srgbClr val="028DC5"/>
                        </a:solidFill>
                        <a:latin typeface="Cambria Math" panose="02040503050406030204" pitchFamily="18" charset="0"/>
                      </a:rPr>
                      <m:t>−</m:t>
                    </m:r>
                    <m:r>
                      <a:rPr lang="en-US" sz="3200">
                        <a:solidFill>
                          <a:srgbClr val="028DC5"/>
                        </a:solidFill>
                        <a:latin typeface="Cambria Math" panose="02040503050406030204" pitchFamily="18" charset="0"/>
                      </a:rPr>
                      <m:t>𝑔𝑟𝑒𝑒𝑑𝑦</m:t>
                    </m:r>
                  </m:oMath>
                </a14:m>
                <a:r>
                  <a:rPr lang="en-US" sz="3200" dirty="0">
                    <a:solidFill>
                      <a:srgbClr val="028DC5"/>
                    </a:solidFill>
                  </a:rPr>
                  <a:t> algorithm</a:t>
                </a:r>
              </a:p>
              <a:p>
                <a:pPr marL="457200" indent="-457200">
                  <a:buFont typeface="Arial" panose="020B0604020202020204" pitchFamily="34" charset="0"/>
                  <a:buChar char="•"/>
                  <a:defRPr sz="2200"/>
                </a:pPr>
                <a:r>
                  <a:rPr lang="en-US" sz="3200" b="0" dirty="0">
                    <a:solidFill>
                      <a:srgbClr val="373737"/>
                    </a:solidFill>
                  </a:rPr>
                  <a:t>The exploration vs. exploitation trade-off </a:t>
                </a:r>
              </a:p>
              <a:p>
                <a:pPr marL="457200" indent="-457200">
                  <a:buFont typeface="Arial" panose="020B0604020202020204" pitchFamily="34" charset="0"/>
                  <a:buChar char="•"/>
                  <a:defRPr sz="2200"/>
                </a:pPr>
                <a:r>
                  <a:rPr lang="en-US" sz="3200" b="0" dirty="0">
                    <a:solidFill>
                      <a:srgbClr val="373737"/>
                    </a:solidFill>
                  </a:rPr>
                  <a:t>A common approach to balancing the exploitation-exploration tradeoff is the e-greedy algorithm.</a:t>
                </a:r>
              </a:p>
              <a:p>
                <a:pPr marL="457200" indent="-457200">
                  <a:buFont typeface="Arial" panose="020B0604020202020204" pitchFamily="34" charset="0"/>
                  <a:buChar char="•"/>
                  <a:defRPr sz="2200"/>
                </a:pPr>
                <a:r>
                  <a:rPr lang="en-US" sz="3200" b="0" dirty="0">
                    <a:solidFill>
                      <a:srgbClr val="373737"/>
                    </a:solidFill>
                  </a:rPr>
                  <a:t>After an initial period of exploration (for example 1000 trials), the algorithm greedily exploits the best option k, </a:t>
                </a:r>
                <a14:m>
                  <m:oMath xmlns:m="http://schemas.openxmlformats.org/officeDocument/2006/math">
                    <m:r>
                      <a:rPr lang="en-US" sz="3200" b="0">
                        <a:solidFill>
                          <a:srgbClr val="373737"/>
                        </a:solidFill>
                        <a:latin typeface="Cambria Math" panose="02040503050406030204" pitchFamily="18" charset="0"/>
                      </a:rPr>
                      <m:t>𝜖</m:t>
                    </m:r>
                  </m:oMath>
                </a14:m>
                <a:r>
                  <a:rPr lang="en-US" sz="3200" b="0" dirty="0">
                    <a:solidFill>
                      <a:srgbClr val="373737"/>
                    </a:solidFill>
                  </a:rPr>
                  <a:t> percent of the time.</a:t>
                </a:r>
              </a:p>
              <a:p>
                <a:pPr marL="1727200" lvl="1" indent="-457200">
                  <a:buFont typeface="Arial" panose="020B0604020202020204" pitchFamily="34" charset="0"/>
                </a:pPr>
                <a:r>
                  <a:rPr lang="en-US" sz="3000" dirty="0"/>
                  <a:t>For example, if we set </a:t>
                </a:r>
                <a14:m>
                  <m:oMath xmlns:m="http://schemas.openxmlformats.org/officeDocument/2006/math">
                    <m:r>
                      <a:rPr lang="en-US" sz="3000">
                        <a:latin typeface="Cambria Math" panose="02040503050406030204" pitchFamily="18" charset="0"/>
                      </a:rPr>
                      <m:t>𝜖</m:t>
                    </m:r>
                    <m:r>
                      <a:rPr lang="en-US" sz="3000">
                        <a:latin typeface="Cambria Math" panose="02040503050406030204" pitchFamily="18" charset="0"/>
                      </a:rPr>
                      <m:t>=0.05</m:t>
                    </m:r>
                  </m:oMath>
                </a14:m>
                <a:r>
                  <a:rPr lang="en-US" sz="3000" dirty="0"/>
                  <a:t>, the algorithm will exploit the best variant 95% of the time and will explore random alternatives 5% of the time.</a:t>
                </a:r>
              </a:p>
            </p:txBody>
          </p:sp>
        </mc:Choice>
        <mc:Fallback xmlns="">
          <p:sp>
            <p:nvSpPr>
              <p:cNvPr id="233" name="Your brain is a powerful approximator:…"/>
              <p:cNvSpPr txBox="1">
                <a:spLocks noGrp="1" noRot="1" noChangeAspect="1" noMove="1" noResize="1" noEditPoints="1" noAdjustHandles="1" noChangeArrowheads="1" noChangeShapeType="1" noTextEdit="1"/>
              </p:cNvSpPr>
              <p:nvPr>
                <p:ph type="body" sz="half" idx="1"/>
              </p:nvPr>
            </p:nvSpPr>
            <p:spPr>
              <a:xfrm>
                <a:off x="1689100" y="2756958"/>
                <a:ext cx="20500340" cy="9582151"/>
              </a:xfrm>
              <a:prstGeom prst="rect">
                <a:avLst/>
              </a:prstGeom>
              <a:blipFill>
                <a:blip r:embed="rId4"/>
                <a:stretch>
                  <a:fillRect l="-929" t="-661"/>
                </a:stretch>
              </a:blipFill>
              <a:ln w="12700">
                <a:miter lim="400000"/>
              </a:ln>
            </p:spPr>
            <p:txBody>
              <a:bodyPr/>
              <a:lstStyle/>
              <a:p>
                <a:r>
                  <a:rPr lang="en-US">
                    <a:noFill/>
                  </a:rPr>
                  <a:t> </a:t>
                </a:r>
              </a:p>
            </p:txBody>
          </p:sp>
        </mc:Fallback>
      </mc:AlternateContent>
      <p:sp>
        <p:nvSpPr>
          <p:cNvPr id="234" name="Slide Number"/>
          <p:cNvSpPr txBox="1">
            <a:spLocks noGrp="1"/>
          </p:cNvSpPr>
          <p:nvPr>
            <p:ph type="sldNum" sz="quarter" idx="2"/>
          </p:nvPr>
        </p:nvSpPr>
        <p:spPr>
          <a:xfrm>
            <a:off x="637116" y="12858937"/>
            <a:ext cx="292914" cy="457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Tree>
    <p:extLst>
      <p:ext uri="{BB962C8B-B14F-4D97-AF65-F5344CB8AC3E}">
        <p14:creationId xmlns:p14="http://schemas.microsoft.com/office/powerpoint/2010/main" val="265321454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Approximators"/>
          <p:cNvSpPr txBox="1">
            <a:spLocks noGrp="1"/>
          </p:cNvSpPr>
          <p:nvPr>
            <p:ph type="title"/>
          </p:nvPr>
        </p:nvSpPr>
        <p:spPr>
          <a:prstGeom prst="rect">
            <a:avLst/>
          </a:prstGeom>
        </p:spPr>
        <p:txBody>
          <a:bodyPr/>
          <a:lstStyle/>
          <a:p>
            <a:r>
              <a:rPr lang="en-US" dirty="0"/>
              <a:t>Policy Gradient Methods</a:t>
            </a:r>
            <a:endParaRPr dirty="0"/>
          </a:p>
        </p:txBody>
      </p:sp>
      <mc:AlternateContent xmlns:mc="http://schemas.openxmlformats.org/markup-compatibility/2006" xmlns:a14="http://schemas.microsoft.com/office/drawing/2010/main">
        <mc:Choice Requires="a14">
          <p:sp>
            <p:nvSpPr>
              <p:cNvPr id="233" name="Your brain is a powerful approximator:…"/>
              <p:cNvSpPr txBox="1">
                <a:spLocks noGrp="1"/>
              </p:cNvSpPr>
              <p:nvPr>
                <p:ph type="body" sz="half" idx="1"/>
              </p:nvPr>
            </p:nvSpPr>
            <p:spPr>
              <a:xfrm>
                <a:off x="1689099" y="2756958"/>
                <a:ext cx="13543973" cy="9582151"/>
              </a:xfrm>
              <a:prstGeom prst="rect">
                <a:avLst/>
              </a:prstGeom>
              <a:ln w="12700">
                <a:miter lim="400000"/>
              </a:ln>
            </p:spPr>
            <p:txBody>
              <a:bodyPr lIns="50800" tIns="50800" rIns="50800" bIns="50800" anchor="t">
                <a:noAutofit/>
              </a:bodyPr>
              <a:lstStyle/>
              <a:p>
                <a:r>
                  <a:rPr lang="en-US" sz="3200" dirty="0">
                    <a:solidFill>
                      <a:srgbClr val="028DC5"/>
                    </a:solidFill>
                  </a:rPr>
                  <a:t> </a:t>
                </a:r>
                <a:r>
                  <a:rPr lang="en-US" sz="3200" dirty="0"/>
                  <a:t>Action-value methods have no natural way of finding stochastic optimal policies, whereas policy approximating methods can, as in this  Example </a:t>
                </a:r>
              </a:p>
              <a:p>
                <a:r>
                  <a:rPr lang="en-US" sz="3200" dirty="0">
                    <a:solidFill>
                      <a:srgbClr val="028DC5"/>
                    </a:solidFill>
                  </a:rPr>
                  <a:t>The Short Corridor Problem</a:t>
                </a:r>
              </a:p>
              <a:p>
                <a:pPr marL="457200" indent="-457200">
                  <a:buFont typeface="Arial" panose="020B0604020202020204" pitchFamily="34" charset="0"/>
                  <a:buChar char="•"/>
                </a:pPr>
                <a:r>
                  <a:rPr lang="en-US" sz="3200" b="0" dirty="0">
                    <a:solidFill>
                      <a:srgbClr val="373737"/>
                    </a:solidFill>
                  </a:rPr>
                  <a:t>Consider the small corridor gridworld shown inset in the graph</a:t>
                </a:r>
              </a:p>
              <a:p>
                <a:pPr marL="457200" indent="-457200">
                  <a:buFont typeface="Arial" panose="020B0604020202020204" pitchFamily="34" charset="0"/>
                  <a:buChar char="•"/>
                </a:pPr>
                <a:r>
                  <a:rPr lang="en-US" sz="3200" b="0" dirty="0">
                    <a:solidFill>
                      <a:srgbClr val="373737"/>
                    </a:solidFill>
                  </a:rPr>
                  <a:t>The reward is </a:t>
                </a:r>
                <a14:m>
                  <m:oMath xmlns:m="http://schemas.openxmlformats.org/officeDocument/2006/math">
                    <m:r>
                      <a:rPr lang="en-US" sz="3200" b="0" i="0" smtClean="0">
                        <a:solidFill>
                          <a:srgbClr val="373737"/>
                        </a:solidFill>
                        <a:latin typeface="Cambria Math" panose="02040503050406030204" pitchFamily="18" charset="0"/>
                      </a:rPr>
                      <m:t>−</m:t>
                    </m:r>
                    <m:r>
                      <a:rPr lang="en-US" sz="3200" b="0">
                        <a:solidFill>
                          <a:srgbClr val="373737"/>
                        </a:solidFill>
                        <a:latin typeface="Cambria Math" panose="02040503050406030204" pitchFamily="18" charset="0"/>
                      </a:rPr>
                      <m:t>1</m:t>
                    </m:r>
                  </m:oMath>
                </a14:m>
                <a:r>
                  <a:rPr lang="en-US" sz="3200" b="0" dirty="0">
                    <a:solidFill>
                      <a:srgbClr val="373737"/>
                    </a:solidFill>
                  </a:rPr>
                  <a:t> per step, as usual. </a:t>
                </a:r>
              </a:p>
              <a:p>
                <a:pPr marL="457200" indent="-457200">
                  <a:buFont typeface="Arial" panose="020B0604020202020204" pitchFamily="34" charset="0"/>
                  <a:buChar char="•"/>
                </a:pPr>
                <a:r>
                  <a:rPr lang="en-US" sz="3200" b="0" dirty="0">
                    <a:solidFill>
                      <a:srgbClr val="373737"/>
                    </a:solidFill>
                  </a:rPr>
                  <a:t>In each of the three nonterminal states there are only two actions, right and left.</a:t>
                </a:r>
              </a:p>
              <a:p>
                <a:pPr marL="457200" indent="-457200">
                  <a:buFont typeface="Arial" panose="020B0604020202020204" pitchFamily="34" charset="0"/>
                  <a:buChar char="•"/>
                </a:pPr>
                <a:r>
                  <a:rPr lang="en-US" sz="3200" b="0" dirty="0">
                    <a:solidFill>
                      <a:srgbClr val="373737"/>
                    </a:solidFill>
                  </a:rPr>
                  <a:t>These actions have their usual consequences in the first and third states (left causes no movement in the first state)</a:t>
                </a:r>
              </a:p>
              <a:p>
                <a:pPr marL="457200" indent="-457200">
                  <a:buFont typeface="Arial" panose="020B0604020202020204" pitchFamily="34" charset="0"/>
                  <a:buChar char="•"/>
                </a:pPr>
                <a:r>
                  <a:rPr lang="en-US" sz="3200" b="0" dirty="0">
                    <a:solidFill>
                      <a:srgbClr val="373737"/>
                    </a:solidFill>
                  </a:rPr>
                  <a:t>The second state they are reversed, so that right moves to the left and left moves to the right.</a:t>
                </a:r>
              </a:p>
            </p:txBody>
          </p:sp>
        </mc:Choice>
        <mc:Fallback xmlns="">
          <p:sp>
            <p:nvSpPr>
              <p:cNvPr id="233" name="Your brain is a powerful approximator:…"/>
              <p:cNvSpPr txBox="1">
                <a:spLocks noGrp="1" noRot="1" noChangeAspect="1" noMove="1" noResize="1" noEditPoints="1" noAdjustHandles="1" noChangeArrowheads="1" noChangeShapeType="1" noTextEdit="1"/>
              </p:cNvSpPr>
              <p:nvPr>
                <p:ph type="body" sz="half" idx="1"/>
              </p:nvPr>
            </p:nvSpPr>
            <p:spPr>
              <a:xfrm>
                <a:off x="1689099" y="2756958"/>
                <a:ext cx="13543973" cy="9582151"/>
              </a:xfrm>
              <a:prstGeom prst="rect">
                <a:avLst/>
              </a:prstGeom>
              <a:blipFill>
                <a:blip r:embed="rId3"/>
                <a:stretch>
                  <a:fillRect l="-1406" t="-661" r="-1687"/>
                </a:stretch>
              </a:blipFill>
              <a:ln w="12700">
                <a:miter lim="400000"/>
              </a:ln>
            </p:spPr>
            <p:txBody>
              <a:bodyPr/>
              <a:lstStyle/>
              <a:p>
                <a:r>
                  <a:rPr lang="en-US">
                    <a:noFill/>
                  </a:rPr>
                  <a:t> </a:t>
                </a:r>
              </a:p>
            </p:txBody>
          </p:sp>
        </mc:Fallback>
      </mc:AlternateContent>
      <p:sp>
        <p:nvSpPr>
          <p:cNvPr id="234" name="Slide Number"/>
          <p:cNvSpPr txBox="1">
            <a:spLocks noGrp="1"/>
          </p:cNvSpPr>
          <p:nvPr>
            <p:ph type="sldNum" sz="quarter" idx="2"/>
          </p:nvPr>
        </p:nvSpPr>
        <p:spPr>
          <a:xfrm>
            <a:off x="637116" y="12858937"/>
            <a:ext cx="292914" cy="457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pic>
        <p:nvPicPr>
          <p:cNvPr id="5" name="Screen Shot 2020-03-12 at 6.26.00 PM.png" descr="Screen Shot 2020-03-12 at 6.26.00 PM.png">
            <a:extLst>
              <a:ext uri="{FF2B5EF4-FFF2-40B4-BE49-F238E27FC236}">
                <a16:creationId xmlns:a16="http://schemas.microsoft.com/office/drawing/2014/main" id="{F84A13B6-0ABC-1B41-AD27-ED356C338580}"/>
              </a:ext>
            </a:extLst>
          </p:cNvPr>
          <p:cNvPicPr>
            <a:picLocks noChangeAspect="1"/>
          </p:cNvPicPr>
          <p:nvPr/>
        </p:nvPicPr>
        <p:blipFill rotWithShape="1">
          <a:blip r:embed="rId4"/>
          <a:srcRect l="53758" t="42801" r="11234" b="30664"/>
          <a:stretch/>
        </p:blipFill>
        <p:spPr>
          <a:xfrm>
            <a:off x="16105908" y="5029200"/>
            <a:ext cx="7841206" cy="2951018"/>
          </a:xfrm>
          <a:prstGeom prst="rect">
            <a:avLst/>
          </a:prstGeom>
          <a:ln w="12700">
            <a:miter lim="400000"/>
          </a:ln>
        </p:spPr>
      </p:pic>
    </p:spTree>
    <p:extLst>
      <p:ext uri="{BB962C8B-B14F-4D97-AF65-F5344CB8AC3E}">
        <p14:creationId xmlns:p14="http://schemas.microsoft.com/office/powerpoint/2010/main" val="228924248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Approximators"/>
          <p:cNvSpPr txBox="1">
            <a:spLocks noGrp="1"/>
          </p:cNvSpPr>
          <p:nvPr>
            <p:ph type="title"/>
          </p:nvPr>
        </p:nvSpPr>
        <p:spPr>
          <a:prstGeom prst="rect">
            <a:avLst/>
          </a:prstGeom>
        </p:spPr>
        <p:txBody>
          <a:bodyPr/>
          <a:lstStyle/>
          <a:p>
            <a:r>
              <a:rPr lang="en-US" dirty="0"/>
              <a:t>Policy Gradient Methods</a:t>
            </a:r>
            <a:endParaRPr dirty="0"/>
          </a:p>
        </p:txBody>
      </p:sp>
      <mc:AlternateContent xmlns:mc="http://schemas.openxmlformats.org/markup-compatibility/2006" xmlns:a14="http://schemas.microsoft.com/office/drawing/2010/main">
        <mc:Choice Requires="a14">
          <p:sp>
            <p:nvSpPr>
              <p:cNvPr id="233" name="Your brain is a powerful approximator:…"/>
              <p:cNvSpPr txBox="1">
                <a:spLocks noGrp="1"/>
              </p:cNvSpPr>
              <p:nvPr>
                <p:ph type="body" sz="half" idx="1"/>
              </p:nvPr>
            </p:nvSpPr>
            <p:spPr>
              <a:xfrm>
                <a:off x="1689100" y="2756958"/>
                <a:ext cx="11331956" cy="9582151"/>
              </a:xfrm>
              <a:prstGeom prst="rect">
                <a:avLst/>
              </a:prstGeom>
              <a:ln w="12700">
                <a:miter lim="400000"/>
              </a:ln>
            </p:spPr>
            <p:txBody>
              <a:bodyPr lIns="50800" tIns="50800" rIns="50800" bIns="50800" anchor="t">
                <a:noAutofit/>
              </a:bodyPr>
              <a:lstStyle/>
              <a:p>
                <a:r>
                  <a:rPr lang="en-US" sz="3200" dirty="0">
                    <a:solidFill>
                      <a:srgbClr val="028DC5"/>
                    </a:solidFill>
                  </a:rPr>
                  <a:t> The Short Corridor Problem</a:t>
                </a:r>
              </a:p>
              <a:p>
                <a:pPr marL="457200" indent="-457200">
                  <a:buFont typeface="Arial" panose="020B0604020202020204" pitchFamily="34" charset="0"/>
                  <a:buChar char="•"/>
                </a:pPr>
                <a:r>
                  <a:rPr lang="en-US" sz="3200" b="0" dirty="0">
                    <a:solidFill>
                      <a:srgbClr val="373737"/>
                    </a:solidFill>
                  </a:rPr>
                  <a:t>An action-value method with </a:t>
                </a:r>
                <a14:m>
                  <m:oMath xmlns:m="http://schemas.openxmlformats.org/officeDocument/2006/math">
                    <m:r>
                      <a:rPr lang="en-US" sz="3200">
                        <a:solidFill>
                          <a:srgbClr val="FF9300"/>
                        </a:solidFill>
                        <a:latin typeface="Cambria Math" panose="02040503050406030204" pitchFamily="18" charset="0"/>
                      </a:rPr>
                      <m:t>𝜖</m:t>
                    </m:r>
                    <m:r>
                      <a:rPr lang="en-US" sz="3200">
                        <a:solidFill>
                          <a:srgbClr val="FF9300"/>
                        </a:solidFill>
                        <a:latin typeface="Cambria Math" panose="02040503050406030204" pitchFamily="18" charset="0"/>
                      </a:rPr>
                      <m:t>−</m:t>
                    </m:r>
                    <m:r>
                      <a:rPr lang="en-US" sz="3200">
                        <a:solidFill>
                          <a:srgbClr val="FF9300"/>
                        </a:solidFill>
                        <a:latin typeface="Cambria Math" panose="02040503050406030204" pitchFamily="18" charset="0"/>
                      </a:rPr>
                      <m:t>𝑔𝑟𝑒𝑒𝑑𝑦</m:t>
                    </m:r>
                  </m:oMath>
                </a14:m>
                <a:r>
                  <a:rPr lang="en-US" sz="3200" dirty="0">
                    <a:solidFill>
                      <a:srgbClr val="FF9300"/>
                    </a:solidFill>
                  </a:rPr>
                  <a:t> </a:t>
                </a:r>
                <a:r>
                  <a:rPr lang="en-US" sz="3200" b="0" dirty="0">
                    <a:solidFill>
                      <a:srgbClr val="373737"/>
                    </a:solidFill>
                  </a:rPr>
                  <a:t>action selection is forced to choose between just two policies:</a:t>
                </a:r>
              </a:p>
              <a:p>
                <a:pPr marL="1727200" lvl="1" indent="-457200">
                  <a:buFont typeface="Arial" panose="020B0604020202020204" pitchFamily="34" charset="0"/>
                </a:pPr>
                <a:r>
                  <a:rPr lang="en-US" sz="3000" dirty="0"/>
                  <a:t>Choosing right with high probability </a:t>
                </a:r>
                <a14:m>
                  <m:oMath xmlns:m="http://schemas.openxmlformats.org/officeDocument/2006/math">
                    <m:r>
                      <a:rPr lang="en-US" sz="3000">
                        <a:latin typeface="Cambria Math" panose="02040503050406030204" pitchFamily="18" charset="0"/>
                      </a:rPr>
                      <m:t>1−</m:t>
                    </m:r>
                    <m:r>
                      <a:rPr lang="en-US" sz="3000">
                        <a:latin typeface="Cambria Math" panose="02040503050406030204" pitchFamily="18" charset="0"/>
                      </a:rPr>
                      <m:t>𝜖</m:t>
                    </m:r>
                    <m:r>
                      <a:rPr lang="en-US" sz="3000">
                        <a:latin typeface="Cambria Math" panose="02040503050406030204" pitchFamily="18" charset="0"/>
                      </a:rPr>
                      <m:t>/2</m:t>
                    </m:r>
                  </m:oMath>
                </a14:m>
                <a:r>
                  <a:rPr lang="en-US" sz="3000" dirty="0"/>
                  <a:t> on all steps or,</a:t>
                </a:r>
              </a:p>
              <a:p>
                <a:pPr marL="1727200" lvl="1" indent="-457200">
                  <a:buFont typeface="Arial" panose="020B0604020202020204" pitchFamily="34" charset="0"/>
                </a:pPr>
                <a:r>
                  <a:rPr lang="en-US" sz="3000" dirty="0"/>
                  <a:t>Choosing left with the same high probability on all time steps.</a:t>
                </a:r>
              </a:p>
            </p:txBody>
          </p:sp>
        </mc:Choice>
        <mc:Fallback xmlns="">
          <p:sp>
            <p:nvSpPr>
              <p:cNvPr id="233" name="Your brain is a powerful approximator:…"/>
              <p:cNvSpPr txBox="1">
                <a:spLocks noGrp="1" noRot="1" noChangeAspect="1" noMove="1" noResize="1" noEditPoints="1" noAdjustHandles="1" noChangeArrowheads="1" noChangeShapeType="1" noTextEdit="1"/>
              </p:cNvSpPr>
              <p:nvPr>
                <p:ph type="body" sz="half" idx="1"/>
              </p:nvPr>
            </p:nvSpPr>
            <p:spPr>
              <a:xfrm>
                <a:off x="1689100" y="2756958"/>
                <a:ext cx="11331956" cy="9582151"/>
              </a:xfrm>
              <a:prstGeom prst="rect">
                <a:avLst/>
              </a:prstGeom>
              <a:blipFill>
                <a:blip r:embed="rId3"/>
                <a:stretch>
                  <a:fillRect l="-1680" t="-661"/>
                </a:stretch>
              </a:blipFill>
              <a:ln w="12700">
                <a:miter lim="400000"/>
              </a:ln>
            </p:spPr>
            <p:txBody>
              <a:bodyPr/>
              <a:lstStyle/>
              <a:p>
                <a:r>
                  <a:rPr lang="en-US">
                    <a:noFill/>
                  </a:rPr>
                  <a:t> </a:t>
                </a:r>
              </a:p>
            </p:txBody>
          </p:sp>
        </mc:Fallback>
      </mc:AlternateContent>
      <p:sp>
        <p:nvSpPr>
          <p:cNvPr id="234" name="Slide Number"/>
          <p:cNvSpPr txBox="1">
            <a:spLocks noGrp="1"/>
          </p:cNvSpPr>
          <p:nvPr>
            <p:ph type="sldNum" sz="quarter" idx="2"/>
          </p:nvPr>
        </p:nvSpPr>
        <p:spPr>
          <a:xfrm>
            <a:off x="637116" y="12858937"/>
            <a:ext cx="292914" cy="457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pic>
        <p:nvPicPr>
          <p:cNvPr id="6" name="Screen Shot 2020-03-12 at 6.26.00 PM.png" descr="Screen Shot 2020-03-12 at 6.26.00 PM.png">
            <a:extLst>
              <a:ext uri="{FF2B5EF4-FFF2-40B4-BE49-F238E27FC236}">
                <a16:creationId xmlns:a16="http://schemas.microsoft.com/office/drawing/2014/main" id="{79BD53A2-5B8D-224F-B170-F9237FC66AF3}"/>
              </a:ext>
            </a:extLst>
          </p:cNvPr>
          <p:cNvPicPr>
            <a:picLocks noChangeAspect="1"/>
          </p:cNvPicPr>
          <p:nvPr/>
        </p:nvPicPr>
        <p:blipFill rotWithShape="1">
          <a:blip r:embed="rId4"/>
          <a:srcRect l="53758" t="42801" r="11234" b="30664"/>
          <a:stretch/>
        </p:blipFill>
        <p:spPr>
          <a:xfrm>
            <a:off x="14853694" y="4759037"/>
            <a:ext cx="7841206" cy="2951018"/>
          </a:xfrm>
          <a:prstGeom prst="rect">
            <a:avLst/>
          </a:prstGeom>
          <a:ln w="12700">
            <a:miter lim="400000"/>
          </a:ln>
        </p:spPr>
      </p:pic>
    </p:spTree>
    <p:extLst>
      <p:ext uri="{BB962C8B-B14F-4D97-AF65-F5344CB8AC3E}">
        <p14:creationId xmlns:p14="http://schemas.microsoft.com/office/powerpoint/2010/main" val="203228550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Approximators"/>
          <p:cNvSpPr txBox="1">
            <a:spLocks noGrp="1"/>
          </p:cNvSpPr>
          <p:nvPr>
            <p:ph type="title"/>
          </p:nvPr>
        </p:nvSpPr>
        <p:spPr>
          <a:prstGeom prst="rect">
            <a:avLst/>
          </a:prstGeom>
        </p:spPr>
        <p:txBody>
          <a:bodyPr/>
          <a:lstStyle/>
          <a:p>
            <a:r>
              <a:rPr lang="en-US" dirty="0"/>
              <a:t>Policy Gradient Methods</a:t>
            </a:r>
            <a:endParaRPr dirty="0"/>
          </a:p>
        </p:txBody>
      </p:sp>
      <mc:AlternateContent xmlns:mc="http://schemas.openxmlformats.org/markup-compatibility/2006" xmlns:a14="http://schemas.microsoft.com/office/drawing/2010/main">
        <mc:Choice Requires="a14">
          <p:sp>
            <p:nvSpPr>
              <p:cNvPr id="233" name="Your brain is a powerful approximator:…"/>
              <p:cNvSpPr txBox="1">
                <a:spLocks noGrp="1"/>
              </p:cNvSpPr>
              <p:nvPr>
                <p:ph type="body" sz="half" idx="1"/>
              </p:nvPr>
            </p:nvSpPr>
            <p:spPr>
              <a:xfrm>
                <a:off x="1689100" y="2756958"/>
                <a:ext cx="11331956" cy="9582151"/>
              </a:xfrm>
              <a:prstGeom prst="rect">
                <a:avLst/>
              </a:prstGeom>
              <a:ln w="12700">
                <a:miter lim="400000"/>
              </a:ln>
            </p:spPr>
            <p:txBody>
              <a:bodyPr lIns="50800" tIns="50800" rIns="50800" bIns="50800" anchor="t">
                <a:noAutofit/>
              </a:bodyPr>
              <a:lstStyle/>
              <a:p>
                <a:r>
                  <a:rPr lang="en-US" sz="3200" dirty="0">
                    <a:solidFill>
                      <a:srgbClr val="028DC5"/>
                    </a:solidFill>
                  </a:rPr>
                  <a:t> The Short Corridor Problem</a:t>
                </a:r>
              </a:p>
              <a:p>
                <a:pPr marL="457200" indent="-457200">
                  <a:buFont typeface="Arial" panose="020B0604020202020204" pitchFamily="34" charset="0"/>
                  <a:buChar char="•"/>
                </a:pPr>
                <a:r>
                  <a:rPr lang="en-US" sz="3200" b="0" dirty="0">
                    <a:solidFill>
                      <a:srgbClr val="373737"/>
                    </a:solidFill>
                  </a:rPr>
                  <a:t>If </a:t>
                </a:r>
                <a14:m>
                  <m:oMath xmlns:m="http://schemas.openxmlformats.org/officeDocument/2006/math">
                    <m:r>
                      <a:rPr lang="en-US" sz="3200" b="0">
                        <a:solidFill>
                          <a:srgbClr val="373737"/>
                        </a:solidFill>
                        <a:latin typeface="Cambria Math" panose="02040503050406030204" pitchFamily="18" charset="0"/>
                      </a:rPr>
                      <m:t>𝜖</m:t>
                    </m:r>
                    <m:r>
                      <a:rPr lang="en-US" sz="3200" b="0">
                        <a:solidFill>
                          <a:srgbClr val="373737"/>
                        </a:solidFill>
                        <a:latin typeface="Cambria Math" panose="02040503050406030204" pitchFamily="18" charset="0"/>
                      </a:rPr>
                      <m:t>=0.1</m:t>
                    </m:r>
                  </m:oMath>
                </a14:m>
                <a:r>
                  <a:rPr lang="en-US" sz="3200" b="0" dirty="0">
                    <a:solidFill>
                      <a:srgbClr val="373737"/>
                    </a:solidFill>
                  </a:rPr>
                  <a:t>, then these two policies (</a:t>
                </a:r>
                <a14:m>
                  <m:oMath xmlns:m="http://schemas.openxmlformats.org/officeDocument/2006/math">
                    <m:r>
                      <a:rPr lang="en-US" sz="3200" b="0">
                        <a:solidFill>
                          <a:srgbClr val="373737"/>
                        </a:solidFill>
                        <a:latin typeface="Cambria Math" panose="02040503050406030204" pitchFamily="18" charset="0"/>
                      </a:rPr>
                      <m:t>𝜖</m:t>
                    </m:r>
                    <m:r>
                      <a:rPr lang="en-US" sz="3200" b="0">
                        <a:solidFill>
                          <a:srgbClr val="373737"/>
                        </a:solidFill>
                        <a:latin typeface="Cambria Math" panose="02040503050406030204" pitchFamily="18" charset="0"/>
                      </a:rPr>
                      <m:t>−</m:t>
                    </m:r>
                    <m:r>
                      <a:rPr lang="en-US" sz="3200" b="0">
                        <a:solidFill>
                          <a:srgbClr val="373737"/>
                        </a:solidFill>
                        <a:latin typeface="Cambria Math" panose="02040503050406030204" pitchFamily="18" charset="0"/>
                      </a:rPr>
                      <m:t>𝑔𝑟𝑒𝑒𝑑𝑦</m:t>
                    </m:r>
                  </m:oMath>
                </a14:m>
                <a:r>
                  <a:rPr lang="en-US" sz="3200" b="0" dirty="0">
                    <a:solidFill>
                      <a:srgbClr val="373737"/>
                    </a:solidFill>
                  </a:rPr>
                  <a:t> right and </a:t>
                </a:r>
                <a14:m>
                  <m:oMath xmlns:m="http://schemas.openxmlformats.org/officeDocument/2006/math">
                    <m:r>
                      <a:rPr lang="en-US" sz="3200" b="0">
                        <a:solidFill>
                          <a:srgbClr val="373737"/>
                        </a:solidFill>
                        <a:latin typeface="Cambria Math" panose="02040503050406030204" pitchFamily="18" charset="0"/>
                      </a:rPr>
                      <m:t>𝜖</m:t>
                    </m:r>
                    <m:r>
                      <a:rPr lang="en-US" sz="3200" b="0">
                        <a:solidFill>
                          <a:srgbClr val="373737"/>
                        </a:solidFill>
                        <a:latin typeface="Cambria Math" panose="02040503050406030204" pitchFamily="18" charset="0"/>
                      </a:rPr>
                      <m:t>−</m:t>
                    </m:r>
                    <m:r>
                      <a:rPr lang="en-US" sz="3200" b="0">
                        <a:solidFill>
                          <a:srgbClr val="373737"/>
                        </a:solidFill>
                        <a:latin typeface="Cambria Math" panose="02040503050406030204" pitchFamily="18" charset="0"/>
                      </a:rPr>
                      <m:t>𝑔𝑟𝑒𝑒𝑑𝑦</m:t>
                    </m:r>
                  </m:oMath>
                </a14:m>
                <a:r>
                  <a:rPr lang="en-US" sz="3200" b="0" dirty="0">
                    <a:solidFill>
                      <a:srgbClr val="373737"/>
                    </a:solidFill>
                  </a:rPr>
                  <a:t> left) achieve a value (at the start state) of less than </a:t>
                </a:r>
                <a14:m>
                  <m:oMath xmlns:m="http://schemas.openxmlformats.org/officeDocument/2006/math">
                    <m:r>
                      <a:rPr lang="en-US" sz="3200" b="0">
                        <a:solidFill>
                          <a:srgbClr val="373737"/>
                        </a:solidFill>
                        <a:latin typeface="Cambria Math" panose="02040503050406030204" pitchFamily="18" charset="0"/>
                      </a:rPr>
                      <m:t>−44</m:t>
                    </m:r>
                  </m:oMath>
                </a14:m>
                <a:r>
                  <a:rPr lang="en-US" sz="3200" b="0" dirty="0">
                    <a:solidFill>
                      <a:srgbClr val="373737"/>
                    </a:solidFill>
                  </a:rPr>
                  <a:t> and </a:t>
                </a:r>
                <a14:m>
                  <m:oMath xmlns:m="http://schemas.openxmlformats.org/officeDocument/2006/math">
                    <m:r>
                      <a:rPr lang="en-US" sz="3200" b="0">
                        <a:solidFill>
                          <a:srgbClr val="373737"/>
                        </a:solidFill>
                        <a:latin typeface="Cambria Math" panose="02040503050406030204" pitchFamily="18" charset="0"/>
                      </a:rPr>
                      <m:t>−82</m:t>
                    </m:r>
                  </m:oMath>
                </a14:m>
                <a:r>
                  <a:rPr lang="en-US" sz="3200" b="0" dirty="0">
                    <a:solidFill>
                      <a:srgbClr val="373737"/>
                    </a:solidFill>
                  </a:rPr>
                  <a:t>, respectively, as shown in the graph</a:t>
                </a:r>
              </a:p>
              <a:p>
                <a:pPr marL="457200" indent="-457200">
                  <a:buFont typeface="Arial" panose="020B0604020202020204" pitchFamily="34" charset="0"/>
                  <a:buChar char="•"/>
                </a:pPr>
                <a:r>
                  <a:rPr lang="en-US" sz="3200" b="0" dirty="0">
                    <a:solidFill>
                      <a:srgbClr val="373737"/>
                    </a:solidFill>
                  </a:rPr>
                  <a:t>A method can do significantly better if it can learn a specific probability with which to select right</a:t>
                </a:r>
              </a:p>
              <a:p>
                <a:pPr marL="457200" indent="-457200">
                  <a:buFont typeface="Arial" panose="020B0604020202020204" pitchFamily="34" charset="0"/>
                  <a:buChar char="•"/>
                </a:pPr>
                <a:r>
                  <a:rPr lang="en-US" sz="3200" b="0" dirty="0">
                    <a:solidFill>
                      <a:srgbClr val="373737"/>
                    </a:solidFill>
                  </a:rPr>
                  <a:t>The best probability is about </a:t>
                </a:r>
                <a14:m>
                  <m:oMath xmlns:m="http://schemas.openxmlformats.org/officeDocument/2006/math">
                    <m:r>
                      <a:rPr lang="en-US" sz="3200" b="0">
                        <a:solidFill>
                          <a:srgbClr val="373737"/>
                        </a:solidFill>
                        <a:latin typeface="Cambria Math" panose="02040503050406030204" pitchFamily="18" charset="0"/>
                      </a:rPr>
                      <m:t>0.59</m:t>
                    </m:r>
                  </m:oMath>
                </a14:m>
                <a:r>
                  <a:rPr lang="en-US" sz="3200" b="0" dirty="0">
                    <a:solidFill>
                      <a:srgbClr val="373737"/>
                    </a:solidFill>
                  </a:rPr>
                  <a:t>, which achieves a value of about </a:t>
                </a:r>
                <a14:m>
                  <m:oMath xmlns:m="http://schemas.openxmlformats.org/officeDocument/2006/math">
                    <m:r>
                      <a:rPr lang="en-US" sz="3200" b="0">
                        <a:solidFill>
                          <a:srgbClr val="373737"/>
                        </a:solidFill>
                        <a:latin typeface="Cambria Math" panose="02040503050406030204" pitchFamily="18" charset="0"/>
                      </a:rPr>
                      <m:t>−11.6</m:t>
                    </m:r>
                  </m:oMath>
                </a14:m>
                <a:endParaRPr lang="en-US" sz="3200" b="0" dirty="0">
                  <a:solidFill>
                    <a:srgbClr val="373737"/>
                  </a:solidFill>
                </a:endParaRPr>
              </a:p>
            </p:txBody>
          </p:sp>
        </mc:Choice>
        <mc:Fallback xmlns="">
          <p:sp>
            <p:nvSpPr>
              <p:cNvPr id="233" name="Your brain is a powerful approximator:…"/>
              <p:cNvSpPr txBox="1">
                <a:spLocks noGrp="1" noRot="1" noChangeAspect="1" noMove="1" noResize="1" noEditPoints="1" noAdjustHandles="1" noChangeArrowheads="1" noChangeShapeType="1" noTextEdit="1"/>
              </p:cNvSpPr>
              <p:nvPr>
                <p:ph type="body" sz="half" idx="1"/>
              </p:nvPr>
            </p:nvSpPr>
            <p:spPr>
              <a:xfrm>
                <a:off x="1689100" y="2756958"/>
                <a:ext cx="11331956" cy="9582151"/>
              </a:xfrm>
              <a:prstGeom prst="rect">
                <a:avLst/>
              </a:prstGeom>
              <a:blipFill>
                <a:blip r:embed="rId3"/>
                <a:stretch>
                  <a:fillRect l="-1680" t="-661" r="-224"/>
                </a:stretch>
              </a:blipFill>
              <a:ln w="12700">
                <a:miter lim="400000"/>
              </a:ln>
            </p:spPr>
            <p:txBody>
              <a:bodyPr/>
              <a:lstStyle/>
              <a:p>
                <a:r>
                  <a:rPr lang="en-US">
                    <a:noFill/>
                  </a:rPr>
                  <a:t> </a:t>
                </a:r>
              </a:p>
            </p:txBody>
          </p:sp>
        </mc:Fallback>
      </mc:AlternateContent>
      <p:sp>
        <p:nvSpPr>
          <p:cNvPr id="234" name="Slide Number"/>
          <p:cNvSpPr txBox="1">
            <a:spLocks noGrp="1"/>
          </p:cNvSpPr>
          <p:nvPr>
            <p:ph type="sldNum" sz="quarter" idx="2"/>
          </p:nvPr>
        </p:nvSpPr>
        <p:spPr>
          <a:xfrm>
            <a:off x="637116" y="12858937"/>
            <a:ext cx="292914" cy="457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pic>
        <p:nvPicPr>
          <p:cNvPr id="8" name="Screen Shot 2020-03-12 at 6.26.00 PM.png" descr="Screen Shot 2020-03-12 at 6.26.00 PM.png">
            <a:extLst>
              <a:ext uri="{FF2B5EF4-FFF2-40B4-BE49-F238E27FC236}">
                <a16:creationId xmlns:a16="http://schemas.microsoft.com/office/drawing/2014/main" id="{43CA9C13-8B70-E848-9B92-858FA90E7D04}"/>
              </a:ext>
            </a:extLst>
          </p:cNvPr>
          <p:cNvPicPr>
            <a:picLocks noChangeAspect="1"/>
          </p:cNvPicPr>
          <p:nvPr/>
        </p:nvPicPr>
        <p:blipFill>
          <a:blip r:embed="rId4"/>
          <a:stretch>
            <a:fillRect/>
          </a:stretch>
        </p:blipFill>
        <p:spPr>
          <a:xfrm>
            <a:off x="13733994" y="4712671"/>
            <a:ext cx="10094976" cy="5012355"/>
          </a:xfrm>
          <a:prstGeom prst="rect">
            <a:avLst/>
          </a:prstGeom>
          <a:ln w="12700">
            <a:miter lim="400000"/>
          </a:ln>
        </p:spPr>
      </p:pic>
      <p:sp>
        <p:nvSpPr>
          <p:cNvPr id="2" name="Rectangle 1">
            <a:extLst>
              <a:ext uri="{FF2B5EF4-FFF2-40B4-BE49-F238E27FC236}">
                <a16:creationId xmlns:a16="http://schemas.microsoft.com/office/drawing/2014/main" id="{5A8BEB6D-E2DF-A64E-9B2F-1A05A8DA379A}"/>
              </a:ext>
            </a:extLst>
          </p:cNvPr>
          <p:cNvSpPr/>
          <p:nvPr/>
        </p:nvSpPr>
        <p:spPr>
          <a:xfrm>
            <a:off x="1166588" y="11294897"/>
            <a:ext cx="8525091" cy="523220"/>
          </a:xfrm>
          <a:prstGeom prst="rect">
            <a:avLst/>
          </a:prstGeom>
        </p:spPr>
        <p:txBody>
          <a:bodyPr wrap="none">
            <a:spAutoFit/>
          </a:bodyPr>
          <a:lstStyle/>
          <a:p>
            <a:pPr defTabSz="749808">
              <a:spcBef>
                <a:spcPts val="800"/>
              </a:spcBef>
              <a:defRPr sz="1803" b="1"/>
            </a:pPr>
            <a:r>
              <a:rPr lang="en-US" sz="2800" dirty="0">
                <a:solidFill>
                  <a:srgbClr val="A166FF"/>
                </a:solidFill>
              </a:rPr>
              <a:t>Let’s do some coding! </a:t>
            </a:r>
            <a:r>
              <a:rPr lang="en-US" sz="2800" b="0" dirty="0">
                <a:solidFill>
                  <a:srgbClr val="0563C1"/>
                </a:solidFill>
                <a:uFill>
                  <a:solidFill>
                    <a:srgbClr val="0563C1"/>
                  </a:solidFill>
                </a:uFill>
                <a:hlinkClick r:id="rId5"/>
              </a:rPr>
              <a:t>The Short Corridor Problem</a:t>
            </a:r>
          </a:p>
        </p:txBody>
      </p:sp>
      <p:pic>
        <p:nvPicPr>
          <p:cNvPr id="9" name="Image" descr="Image">
            <a:extLst>
              <a:ext uri="{FF2B5EF4-FFF2-40B4-BE49-F238E27FC236}">
                <a16:creationId xmlns:a16="http://schemas.microsoft.com/office/drawing/2014/main" id="{1FA68F5C-896A-7149-B1C2-55FE4EA14580}"/>
              </a:ext>
            </a:extLst>
          </p:cNvPr>
          <p:cNvPicPr>
            <a:picLocks noChangeAspect="1"/>
          </p:cNvPicPr>
          <p:nvPr/>
        </p:nvPicPr>
        <p:blipFill>
          <a:blip r:embed="rId6"/>
          <a:stretch>
            <a:fillRect/>
          </a:stretch>
        </p:blipFill>
        <p:spPr>
          <a:xfrm>
            <a:off x="203622" y="11070771"/>
            <a:ext cx="982094" cy="986479"/>
          </a:xfrm>
          <a:prstGeom prst="rect">
            <a:avLst/>
          </a:prstGeom>
          <a:ln w="12700">
            <a:miter lim="400000"/>
          </a:ln>
        </p:spPr>
      </p:pic>
      <p:sp>
        <p:nvSpPr>
          <p:cNvPr id="10" name="Rectangle 9">
            <a:extLst>
              <a:ext uri="{FF2B5EF4-FFF2-40B4-BE49-F238E27FC236}">
                <a16:creationId xmlns:a16="http://schemas.microsoft.com/office/drawing/2014/main" id="{4D986AD7-EAAF-EF47-923F-96FC658A0543}"/>
              </a:ext>
            </a:extLst>
          </p:cNvPr>
          <p:cNvSpPr/>
          <p:nvPr/>
        </p:nvSpPr>
        <p:spPr>
          <a:xfrm>
            <a:off x="4333329" y="12623595"/>
            <a:ext cx="14294298" cy="830997"/>
          </a:xfrm>
          <a:prstGeom prst="rect">
            <a:avLst/>
          </a:prstGeom>
        </p:spPr>
        <p:txBody>
          <a:bodyPr wrap="none">
            <a:spAutoFit/>
          </a:bodyPr>
          <a:lstStyle/>
          <a:p>
            <a:r>
              <a:rPr lang="en-US" sz="4800" dirty="0">
                <a:solidFill>
                  <a:srgbClr val="FF9900"/>
                </a:solidFill>
                <a:latin typeface="Amazon Ember"/>
                <a:ea typeface="Amazon Ember"/>
                <a:cs typeface="Amazon Ember"/>
                <a:sym typeface="Amazon Ember"/>
              </a:rPr>
              <a:t>NEXT TOPIC: </a:t>
            </a:r>
            <a:r>
              <a:rPr lang="en-US" sz="4800" dirty="0">
                <a:solidFill>
                  <a:schemeClr val="bg1"/>
                </a:solidFill>
              </a:rPr>
              <a:t>Linear &amp; High order Approximators</a:t>
            </a:r>
            <a:endParaRPr lang="en-US" sz="4000" dirty="0">
              <a:solidFill>
                <a:schemeClr val="bg1"/>
              </a:solidFill>
            </a:endParaRPr>
          </a:p>
        </p:txBody>
      </p:sp>
    </p:spTree>
    <p:extLst>
      <p:ext uri="{BB962C8B-B14F-4D97-AF65-F5344CB8AC3E}">
        <p14:creationId xmlns:p14="http://schemas.microsoft.com/office/powerpoint/2010/main" val="235615721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Reinforcement Learning"/>
          <p:cNvSpPr txBox="1">
            <a:spLocks noGrp="1"/>
          </p:cNvSpPr>
          <p:nvPr>
            <p:ph type="title"/>
          </p:nvPr>
        </p:nvSpPr>
        <p:spPr>
          <a:prstGeom prst="rect">
            <a:avLst/>
          </a:prstGeom>
        </p:spPr>
        <p:txBody>
          <a:bodyPr/>
          <a:lstStyle>
            <a:lvl1pPr defTabSz="767715">
              <a:defRPr sz="14880">
                <a:effectLst>
                  <a:outerShdw blurRad="23622" dist="23622" dir="7800000" rotWithShape="0">
                    <a:srgbClr val="E2E2E2"/>
                  </a:outerShdw>
                </a:effectLst>
              </a:defRPr>
            </a:lvl1pPr>
          </a:lstStyle>
          <a:p>
            <a:r>
              <a:t>Reinforcement Learning</a:t>
            </a:r>
          </a:p>
        </p:txBody>
      </p:sp>
      <p:sp>
        <p:nvSpPr>
          <p:cNvPr id="219" name="Lecture 3 - Approximation Methods"/>
          <p:cNvSpPr txBox="1">
            <a:spLocks noGrp="1"/>
          </p:cNvSpPr>
          <p:nvPr>
            <p:ph type="body" sz="half" idx="1"/>
          </p:nvPr>
        </p:nvSpPr>
        <p:spPr>
          <a:prstGeom prst="rect">
            <a:avLst/>
          </a:prstGeom>
        </p:spPr>
        <p:txBody>
          <a:bodyPr/>
          <a:lstStyle/>
          <a:p>
            <a:r>
              <a:rPr lang="en-US" dirty="0"/>
              <a:t>Lecture 4 – Introduction to Policy Gradient Methods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Linear &amp; High-Order Approximators"/>
          <p:cNvSpPr txBox="1">
            <a:spLocks noGrp="1"/>
          </p:cNvSpPr>
          <p:nvPr>
            <p:ph type="title"/>
          </p:nvPr>
        </p:nvSpPr>
        <p:spPr>
          <a:prstGeom prst="rect">
            <a:avLst/>
          </a:prstGeom>
        </p:spPr>
        <p:txBody>
          <a:bodyPr/>
          <a:lstStyle>
            <a:lvl1pPr defTabSz="520065">
              <a:defRPr sz="10080">
                <a:effectLst>
                  <a:outerShdw blurRad="16002" dist="16002" dir="7800000" rotWithShape="0">
                    <a:srgbClr val="E9E9E9"/>
                  </a:outerShdw>
                </a:effectLst>
              </a:defRPr>
            </a:lvl1pPr>
          </a:lstStyle>
          <a:p>
            <a:r>
              <a:rPr lang="en-US" dirty="0"/>
              <a:t>Policy Gradient Theorem</a:t>
            </a:r>
            <a:endParaRPr dirty="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Linear Approximator"/>
          <p:cNvSpPr txBox="1">
            <a:spLocks noGrp="1"/>
          </p:cNvSpPr>
          <p:nvPr>
            <p:ph type="title"/>
          </p:nvPr>
        </p:nvSpPr>
        <p:spPr>
          <a:prstGeom prst="rect">
            <a:avLst/>
          </a:prstGeom>
        </p:spPr>
        <p:txBody>
          <a:bodyPr/>
          <a:lstStyle/>
          <a:p>
            <a:r>
              <a:rPr lang="en-US" dirty="0"/>
              <a:t>Policy Gradient Theorem</a:t>
            </a:r>
            <a:endParaRPr dirty="0"/>
          </a:p>
        </p:txBody>
      </p:sp>
      <mc:AlternateContent xmlns:mc="http://schemas.openxmlformats.org/markup-compatibility/2006" xmlns:a14="http://schemas.microsoft.com/office/drawing/2010/main">
        <mc:Choice Requires="a14">
          <p:sp>
            <p:nvSpPr>
              <p:cNvPr id="349" name="In principle all the supervised learning techniques could be used in function approximation*…"/>
              <p:cNvSpPr txBox="1">
                <a:spLocks noGrp="1"/>
              </p:cNvSpPr>
              <p:nvPr>
                <p:ph type="body" sz="half" idx="1"/>
              </p:nvPr>
            </p:nvSpPr>
            <p:spPr>
              <a:xfrm>
                <a:off x="1689100" y="2756958"/>
                <a:ext cx="22141128" cy="7369176"/>
              </a:xfrm>
              <a:prstGeom prst="rect">
                <a:avLst/>
              </a:prstGeom>
              <a:ln w="12700">
                <a:miter lim="400000"/>
              </a:ln>
            </p:spPr>
            <p:txBody>
              <a:bodyPr lIns="50800" tIns="50800" rIns="50800" bIns="50800" anchor="t">
                <a:noAutofit/>
              </a:bodyPr>
              <a:lstStyle/>
              <a:p>
                <a:pPr marL="0" indent="0">
                  <a:buSzTx/>
                  <a:buNone/>
                </a:pPr>
                <a:r>
                  <a:rPr lang="en-US" sz="3200" b="1" dirty="0">
                    <a:solidFill>
                      <a:srgbClr val="028DC5"/>
                    </a:solidFill>
                  </a:rPr>
                  <a:t>Policy Gradient Theorem</a:t>
                </a:r>
              </a:p>
              <a:p>
                <a:pPr marL="457200" indent="-457200">
                  <a:buSzTx/>
                  <a:buFont typeface="Arial" panose="020B0604020202020204" pitchFamily="34" charset="0"/>
                  <a:buChar char="•"/>
                </a:pPr>
                <a:r>
                  <a:rPr lang="en-US" sz="3200" dirty="0"/>
                  <a:t>Although policy gradient can be applied to episodic and continuing cases, here we will treat the episodic case</a:t>
                </a:r>
              </a:p>
              <a:p>
                <a:pPr marL="457200" indent="-457200">
                  <a:buSzTx/>
                  <a:buFont typeface="Arial" panose="020B0604020202020204" pitchFamily="34" charset="0"/>
                  <a:buChar char="•"/>
                </a:pPr>
                <a:r>
                  <a:rPr lang="en-US" sz="3200" dirty="0"/>
                  <a:t>We define the performance measure as the value of the start state of the episode</a:t>
                </a:r>
              </a:p>
              <a:p>
                <a:pPr marL="457200" indent="-457200">
                  <a:buSzTx/>
                  <a:buFont typeface="Arial" panose="020B0604020202020204" pitchFamily="34" charset="0"/>
                  <a:buChar char="•"/>
                </a:pPr>
                <a:r>
                  <a:rPr lang="en-US" sz="3200" dirty="0"/>
                  <a:t>We can assume that every episode starts in some particular (non-random) state </a:t>
                </a:r>
                <a14:m>
                  <m:oMath xmlns:m="http://schemas.openxmlformats.org/officeDocument/2006/math">
                    <m:sSub>
                      <m:sSubPr>
                        <m:ctrlPr>
                          <a:rPr lang="ar-AE" sz="3200" i="1">
                            <a:latin typeface="Cambria Math" panose="02040503050406030204" pitchFamily="18" charset="0"/>
                          </a:rPr>
                        </m:ctrlPr>
                      </m:sSubPr>
                      <m:e>
                        <m:r>
                          <a:rPr lang="ar-AE" sz="3200">
                            <a:latin typeface="Cambria Math" panose="02040503050406030204" pitchFamily="18" charset="0"/>
                          </a:rPr>
                          <m:t>𝑠</m:t>
                        </m:r>
                      </m:e>
                      <m:sub>
                        <m:r>
                          <a:rPr lang="ar-AE" sz="3200">
                            <a:latin typeface="Cambria Math" panose="02040503050406030204" pitchFamily="18" charset="0"/>
                          </a:rPr>
                          <m:t>0</m:t>
                        </m:r>
                      </m:sub>
                    </m:sSub>
                  </m:oMath>
                </a14:m>
                <a:r>
                  <a:rPr lang="ar-AE" sz="3200" dirty="0"/>
                  <a:t>:</a:t>
                </a:r>
              </a:p>
              <a:p>
                <a:pPr marL="3175000" lvl="5" indent="0">
                  <a:buNone/>
                </a:pPr>
                <a14:m>
                  <m:oMath xmlns:m="http://schemas.openxmlformats.org/officeDocument/2006/math">
                    <m:r>
                      <a:rPr lang="ar-AE">
                        <a:latin typeface="Cambria Math" panose="02040503050406030204" pitchFamily="18" charset="0"/>
                      </a:rPr>
                      <m:t>𝐽</m:t>
                    </m:r>
                    <m:r>
                      <a:rPr lang="ar-AE">
                        <a:latin typeface="Cambria Math" panose="02040503050406030204" pitchFamily="18" charset="0"/>
                      </a:rPr>
                      <m:t>(</m:t>
                    </m:r>
                    <m:r>
                      <a:rPr lang="ar-AE">
                        <a:latin typeface="Cambria Math" panose="02040503050406030204" pitchFamily="18" charset="0"/>
                      </a:rPr>
                      <m:t>𝜽</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𝑉</m:t>
                        </m:r>
                      </m:e>
                      <m:sub>
                        <m:r>
                          <a:rPr lang="ar-AE">
                            <a:latin typeface="Cambria Math" panose="02040503050406030204" pitchFamily="18" charset="0"/>
                          </a:rPr>
                          <m:t>𝜋𝜃</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𝑠</m:t>
                        </m:r>
                      </m:e>
                      <m:sub>
                        <m:r>
                          <a:rPr lang="ar-AE">
                            <a:latin typeface="Cambria Math" panose="02040503050406030204" pitchFamily="18" charset="0"/>
                          </a:rPr>
                          <m:t>0</m:t>
                        </m:r>
                      </m:sub>
                    </m:sSub>
                    <m:r>
                      <a:rPr lang="ar-AE">
                        <a:latin typeface="Cambria Math" panose="02040503050406030204" pitchFamily="18" charset="0"/>
                      </a:rPr>
                      <m:t>)</m:t>
                    </m:r>
                  </m:oMath>
                </a14:m>
                <a:r>
                  <a:rPr lang="ar-AE" dirty="0"/>
                  <a:t>,</a:t>
                </a:r>
              </a:p>
              <a:p>
                <a:pPr marL="2540000" lvl="4" indent="0">
                  <a:buNone/>
                </a:pPr>
                <a:endParaRPr lang="en-US" dirty="0"/>
              </a:p>
              <a:p>
                <a:pPr marL="2540000" lvl="4" indent="0">
                  <a:buNone/>
                </a:pPr>
                <a:r>
                  <a:rPr lang="en-US" dirty="0"/>
                  <a:t>where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𝑉</m:t>
                        </m:r>
                      </m:e>
                      <m:sub>
                        <m:r>
                          <a:rPr lang="ar-AE">
                            <a:latin typeface="Cambria Math" panose="02040503050406030204" pitchFamily="18" charset="0"/>
                          </a:rPr>
                          <m:t>𝜋𝜃</m:t>
                        </m:r>
                      </m:sub>
                    </m:sSub>
                  </m:oMath>
                </a14:m>
                <a:r>
                  <a:rPr lang="ar-AE" dirty="0"/>
                  <a:t> </a:t>
                </a:r>
                <a:r>
                  <a:rPr lang="en-US" dirty="0"/>
                  <a:t>is the true state-value function for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𝜋</m:t>
                        </m:r>
                      </m:e>
                      <m:sub>
                        <m:r>
                          <a:rPr lang="ar-AE">
                            <a:latin typeface="Cambria Math" panose="02040503050406030204" pitchFamily="18" charset="0"/>
                          </a:rPr>
                          <m:t>𝜃</m:t>
                        </m:r>
                      </m:sub>
                    </m:sSub>
                  </m:oMath>
                </a14:m>
                <a:r>
                  <a:rPr lang="ar-AE" dirty="0"/>
                  <a:t>, </a:t>
                </a:r>
                <a:r>
                  <a:rPr lang="en-US" dirty="0"/>
                  <a:t>the policy determined by </a:t>
                </a:r>
                <a14:m>
                  <m:oMath xmlns:m="http://schemas.openxmlformats.org/officeDocument/2006/math">
                    <m:r>
                      <a:rPr lang="en-US">
                        <a:latin typeface="Cambria Math" panose="02040503050406030204" pitchFamily="18" charset="0"/>
                      </a:rPr>
                      <m:t>𝜃</m:t>
                    </m:r>
                  </m:oMath>
                </a14:m>
                <a:r>
                  <a:rPr lang="en-US" dirty="0"/>
                  <a:t>.</a:t>
                </a:r>
              </a:p>
              <a:p>
                <a:pPr marL="457200" indent="-457200">
                  <a:buSzTx/>
                  <a:buFont typeface="Arial" panose="020B0604020202020204" pitchFamily="34" charset="0"/>
                  <a:buChar char="•"/>
                </a:pPr>
                <a:r>
                  <a:rPr lang="en-US" sz="3200" dirty="0"/>
                  <a:t> We will assume no discounting, </a:t>
                </a:r>
                <a14:m>
                  <m:oMath xmlns:m="http://schemas.openxmlformats.org/officeDocument/2006/math">
                    <m:r>
                      <a:rPr lang="en-US" sz="3200">
                        <a:latin typeface="Cambria Math" panose="02040503050406030204" pitchFamily="18" charset="0"/>
                      </a:rPr>
                      <m:t>𝛾</m:t>
                    </m:r>
                    <m:r>
                      <a:rPr lang="en-US" sz="3200">
                        <a:latin typeface="Cambria Math" panose="02040503050406030204" pitchFamily="18" charset="0"/>
                      </a:rPr>
                      <m:t>=1</m:t>
                    </m:r>
                  </m:oMath>
                </a14:m>
                <a:r>
                  <a:rPr lang="en-US" sz="3200" dirty="0"/>
                  <a:t>, for the episodic case</a:t>
                </a:r>
              </a:p>
            </p:txBody>
          </p:sp>
        </mc:Choice>
        <mc:Fallback xmlns="">
          <p:sp>
            <p:nvSpPr>
              <p:cNvPr id="349" name="In principle all the supervised learning techniques could be used in function approximation*…"/>
              <p:cNvSpPr txBox="1">
                <a:spLocks noGrp="1" noRot="1" noChangeAspect="1" noMove="1" noResize="1" noEditPoints="1" noAdjustHandles="1" noChangeArrowheads="1" noChangeShapeType="1" noTextEdit="1"/>
              </p:cNvSpPr>
              <p:nvPr>
                <p:ph type="body" sz="half" idx="1"/>
              </p:nvPr>
            </p:nvSpPr>
            <p:spPr>
              <a:xfrm>
                <a:off x="1689100" y="2756958"/>
                <a:ext cx="22141128" cy="7369176"/>
              </a:xfrm>
              <a:prstGeom prst="rect">
                <a:avLst/>
              </a:prstGeom>
              <a:blipFill>
                <a:blip r:embed="rId3"/>
                <a:stretch>
                  <a:fillRect l="-860" t="-861"/>
                </a:stretch>
              </a:blipFill>
              <a:ln w="12700">
                <a:miter lim="400000"/>
              </a:ln>
            </p:spPr>
            <p:txBody>
              <a:bodyPr/>
              <a:lstStyle/>
              <a:p>
                <a:r>
                  <a:rPr lang="en-US">
                    <a:noFill/>
                  </a:rPr>
                  <a:t> </a:t>
                </a:r>
              </a:p>
            </p:txBody>
          </p:sp>
        </mc:Fallback>
      </mc:AlternateContent>
      <p:sp>
        <p:nvSpPr>
          <p:cNvPr id="35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Linear Approximator"/>
          <p:cNvSpPr txBox="1">
            <a:spLocks noGrp="1"/>
          </p:cNvSpPr>
          <p:nvPr>
            <p:ph type="title"/>
          </p:nvPr>
        </p:nvSpPr>
        <p:spPr>
          <a:prstGeom prst="rect">
            <a:avLst/>
          </a:prstGeom>
        </p:spPr>
        <p:txBody>
          <a:bodyPr/>
          <a:lstStyle/>
          <a:p>
            <a:r>
              <a:rPr lang="en-US" dirty="0"/>
              <a:t>Policy Gradient Theorem</a:t>
            </a:r>
            <a:endParaRPr dirty="0"/>
          </a:p>
        </p:txBody>
      </p:sp>
      <p:sp>
        <p:nvSpPr>
          <p:cNvPr id="349" name="In principle all the supervised learning techniques could be used in function approximation*…"/>
          <p:cNvSpPr txBox="1">
            <a:spLocks noGrp="1"/>
          </p:cNvSpPr>
          <p:nvPr>
            <p:ph type="body" sz="half" idx="1"/>
          </p:nvPr>
        </p:nvSpPr>
        <p:spPr>
          <a:xfrm>
            <a:off x="1689100" y="2756958"/>
            <a:ext cx="22141128" cy="7369176"/>
          </a:xfrm>
          <a:prstGeom prst="rect">
            <a:avLst/>
          </a:prstGeom>
          <a:ln w="12700">
            <a:miter lim="400000"/>
          </a:ln>
        </p:spPr>
        <p:txBody>
          <a:bodyPr lIns="50800" tIns="50800" rIns="50800" bIns="50800" anchor="t">
            <a:noAutofit/>
          </a:bodyPr>
          <a:lstStyle/>
          <a:p>
            <a:pPr marL="0" indent="0">
              <a:buSzTx/>
              <a:buNone/>
            </a:pPr>
            <a:r>
              <a:rPr lang="en-US" sz="3200" b="1" dirty="0">
                <a:solidFill>
                  <a:srgbClr val="028DC5"/>
                </a:solidFill>
              </a:rPr>
              <a:t>Problem</a:t>
            </a:r>
          </a:p>
          <a:p>
            <a:pPr marL="457200" indent="-457200">
              <a:buSzTx/>
              <a:buFont typeface="Arial" panose="020B0604020202020204" pitchFamily="34" charset="0"/>
              <a:buChar char="•"/>
            </a:pPr>
            <a:r>
              <a:rPr lang="en-US" sz="3200" dirty="0"/>
              <a:t>Given a state, the effect of the policy parameter on the actions, and thus on reward, can be computed in a relatively straightforward way if we have the knowledge of the parameterization</a:t>
            </a:r>
          </a:p>
          <a:p>
            <a:pPr marL="457200" indent="-457200">
              <a:buSzTx/>
              <a:buFont typeface="Arial" panose="020B0604020202020204" pitchFamily="34" charset="0"/>
              <a:buChar char="•"/>
            </a:pPr>
            <a:r>
              <a:rPr lang="en-US" sz="3200" dirty="0"/>
              <a:t>But the effect of the policy and its parameters on the value-state distribution is a function of the environment and is typically unknown</a:t>
            </a:r>
          </a:p>
          <a:p>
            <a:pPr marL="457200" indent="-457200">
              <a:buSzTx/>
              <a:buFont typeface="Arial" panose="020B0604020202020204" pitchFamily="34" charset="0"/>
              <a:buChar char="•"/>
            </a:pPr>
            <a:r>
              <a:rPr lang="en-US" sz="3200" dirty="0"/>
              <a:t>So, how estimate the performance gradient with respect to the policy parameter when the gradient depends on the unknown effect of policy changes on the value-state distribution?</a:t>
            </a:r>
          </a:p>
          <a:p>
            <a:pPr marL="0" indent="0">
              <a:buSzTx/>
              <a:buNone/>
            </a:pPr>
            <a:r>
              <a:rPr lang="en-US" sz="3200" b="1" dirty="0">
                <a:solidFill>
                  <a:srgbClr val="028DC5"/>
                </a:solidFill>
              </a:rPr>
              <a:t>Solution </a:t>
            </a:r>
          </a:p>
          <a:p>
            <a:pPr marL="457200" indent="-457200">
              <a:buSzTx/>
              <a:buFont typeface="Arial" panose="020B0604020202020204" pitchFamily="34" charset="0"/>
              <a:buChar char="•"/>
            </a:pPr>
            <a:r>
              <a:rPr lang="en-US" sz="3200" b="1" dirty="0">
                <a:solidFill>
                  <a:srgbClr val="FF9300"/>
                </a:solidFill>
              </a:rPr>
              <a:t>The Policy Gradient Theorem</a:t>
            </a:r>
          </a:p>
        </p:txBody>
      </p:sp>
      <p:sp>
        <p:nvSpPr>
          <p:cNvPr id="35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Tree>
    <p:extLst>
      <p:ext uri="{BB962C8B-B14F-4D97-AF65-F5344CB8AC3E}">
        <p14:creationId xmlns:p14="http://schemas.microsoft.com/office/powerpoint/2010/main" val="195927180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Linear Approximator"/>
          <p:cNvSpPr txBox="1">
            <a:spLocks noGrp="1"/>
          </p:cNvSpPr>
          <p:nvPr>
            <p:ph type="title"/>
          </p:nvPr>
        </p:nvSpPr>
        <p:spPr>
          <a:prstGeom prst="rect">
            <a:avLst/>
          </a:prstGeom>
        </p:spPr>
        <p:txBody>
          <a:bodyPr/>
          <a:lstStyle/>
          <a:p>
            <a:r>
              <a:rPr lang="en-US" dirty="0"/>
              <a:t>Policy Gradient Theorem</a:t>
            </a:r>
            <a:endParaRPr dirty="0"/>
          </a:p>
        </p:txBody>
      </p:sp>
      <mc:AlternateContent xmlns:mc="http://schemas.openxmlformats.org/markup-compatibility/2006" xmlns:a14="http://schemas.microsoft.com/office/drawing/2010/main">
        <mc:Choice Requires="a14">
          <p:sp>
            <p:nvSpPr>
              <p:cNvPr id="349" name="In principle all the supervised learning techniques could be used in function approximation*…"/>
              <p:cNvSpPr txBox="1">
                <a:spLocks noGrp="1"/>
              </p:cNvSpPr>
              <p:nvPr>
                <p:ph type="body" sz="half" idx="1"/>
              </p:nvPr>
            </p:nvSpPr>
            <p:spPr>
              <a:xfrm>
                <a:off x="1689100" y="2756958"/>
                <a:ext cx="22141128" cy="7369176"/>
              </a:xfrm>
              <a:prstGeom prst="rect">
                <a:avLst/>
              </a:prstGeom>
              <a:ln w="12700">
                <a:miter lim="400000"/>
              </a:ln>
            </p:spPr>
            <p:txBody>
              <a:bodyPr lIns="50800" tIns="50800" rIns="50800" bIns="50800" anchor="t">
                <a:noAutofit/>
              </a:bodyPr>
              <a:lstStyle/>
              <a:p>
                <a:pPr marL="0" indent="0">
                  <a:buSzTx/>
                  <a:buNone/>
                </a:pPr>
                <a:r>
                  <a:rPr lang="en-US" sz="3200" b="1" dirty="0">
                    <a:solidFill>
                      <a:srgbClr val="028DC5"/>
                    </a:solidFill>
                  </a:rPr>
                  <a:t>The Policy Gradient Theorem</a:t>
                </a:r>
              </a:p>
              <a:p>
                <a:pPr marL="457200" indent="-457200">
                  <a:buSzTx/>
                  <a:buFont typeface="Arial" panose="020B0604020202020204" pitchFamily="34" charset="0"/>
                  <a:buChar char="•"/>
                </a:pPr>
                <a:r>
                  <a:rPr lang="en-US" sz="3200" dirty="0"/>
                  <a:t>It provides an analytic expression for the gradient of performance with respect to the policy parameter</a:t>
                </a:r>
              </a:p>
              <a:p>
                <a:pPr marL="457200" indent="-457200">
                  <a:buSzTx/>
                  <a:buFont typeface="Arial" panose="020B0604020202020204" pitchFamily="34" charset="0"/>
                  <a:buChar char="•"/>
                </a:pPr>
                <a:r>
                  <a:rPr lang="en-US" sz="3200" dirty="0"/>
                  <a:t>This is what we need to approximate for gradient ascent: </a:t>
                </a:r>
                <a14:m>
                  <m:oMath xmlns:m="http://schemas.openxmlformats.org/officeDocument/2006/math">
                    <m:sSub>
                      <m:sSubPr>
                        <m:ctrlPr>
                          <a:rPr lang="ar-AE" sz="3200" i="1">
                            <a:latin typeface="Cambria Math" panose="02040503050406030204" pitchFamily="18" charset="0"/>
                          </a:rPr>
                        </m:ctrlPr>
                      </m:sSubPr>
                      <m:e>
                        <m:r>
                          <a:rPr lang="ar-AE" sz="3200">
                            <a:latin typeface="Cambria Math" panose="02040503050406030204" pitchFamily="18" charset="0"/>
                          </a:rPr>
                          <m:t>𝜃</m:t>
                        </m:r>
                      </m:e>
                      <m:sub>
                        <m:r>
                          <a:rPr lang="ar-AE" sz="3200">
                            <a:latin typeface="Cambria Math" panose="02040503050406030204" pitchFamily="18" charset="0"/>
                          </a:rPr>
                          <m:t>𝑡</m:t>
                        </m:r>
                        <m:r>
                          <a:rPr lang="ar-AE" sz="3200">
                            <a:latin typeface="Cambria Math" panose="02040503050406030204" pitchFamily="18" charset="0"/>
                          </a:rPr>
                          <m:t>+1</m:t>
                        </m:r>
                      </m:sub>
                    </m:sSub>
                    <m:r>
                      <a:rPr lang="ar-AE" sz="3200">
                        <a:latin typeface="Cambria Math" panose="02040503050406030204" pitchFamily="18" charset="0"/>
                      </a:rPr>
                      <m:t>=</m:t>
                    </m:r>
                    <m:sSub>
                      <m:sSubPr>
                        <m:ctrlPr>
                          <a:rPr lang="ar-AE" sz="3200" i="1">
                            <a:latin typeface="Cambria Math" panose="02040503050406030204" pitchFamily="18" charset="0"/>
                          </a:rPr>
                        </m:ctrlPr>
                      </m:sSubPr>
                      <m:e>
                        <m:r>
                          <a:rPr lang="ar-AE" sz="3200">
                            <a:latin typeface="Cambria Math" panose="02040503050406030204" pitchFamily="18" charset="0"/>
                          </a:rPr>
                          <m:t>𝜃</m:t>
                        </m:r>
                      </m:e>
                      <m:sub>
                        <m:r>
                          <a:rPr lang="ar-AE" sz="3200">
                            <a:latin typeface="Cambria Math" panose="02040503050406030204" pitchFamily="18" charset="0"/>
                          </a:rPr>
                          <m:t>𝑡</m:t>
                        </m:r>
                      </m:sub>
                    </m:sSub>
                    <m:r>
                      <a:rPr lang="ar-AE" sz="3200">
                        <a:latin typeface="Cambria Math" panose="02040503050406030204" pitchFamily="18" charset="0"/>
                      </a:rPr>
                      <m:t>+</m:t>
                    </m:r>
                    <m:r>
                      <a:rPr lang="ar-AE" sz="3200">
                        <a:latin typeface="Cambria Math" panose="02040503050406030204" pitchFamily="18" charset="0"/>
                      </a:rPr>
                      <m:t>𝛼</m:t>
                    </m:r>
                    <m:limUpp>
                      <m:limUppPr>
                        <m:ctrlPr>
                          <a:rPr lang="ar-AE" sz="3200" i="1">
                            <a:latin typeface="Cambria Math" panose="02040503050406030204" pitchFamily="18" charset="0"/>
                          </a:rPr>
                        </m:ctrlPr>
                      </m:limUppPr>
                      <m:e>
                        <m:r>
                          <a:rPr lang="ar-AE" sz="3200">
                            <a:latin typeface="Cambria Math" panose="02040503050406030204" pitchFamily="18" charset="0"/>
                          </a:rPr>
                          <m:t>𝛻</m:t>
                        </m:r>
                        <m:r>
                          <a:rPr lang="ar-AE" sz="3200">
                            <a:latin typeface="Cambria Math" panose="02040503050406030204" pitchFamily="18" charset="0"/>
                          </a:rPr>
                          <m:t>𝐽</m:t>
                        </m:r>
                        <m:r>
                          <a:rPr lang="ar-AE" sz="3200">
                            <a:latin typeface="Cambria Math" panose="02040503050406030204" pitchFamily="18" charset="0"/>
                          </a:rPr>
                          <m:t>(</m:t>
                        </m:r>
                        <m:sSub>
                          <m:sSubPr>
                            <m:ctrlPr>
                              <a:rPr lang="ar-AE" sz="3200" i="1">
                                <a:latin typeface="Cambria Math" panose="02040503050406030204" pitchFamily="18" charset="0"/>
                              </a:rPr>
                            </m:ctrlPr>
                          </m:sSubPr>
                          <m:e>
                            <m:r>
                              <a:rPr lang="ar-AE" sz="3200">
                                <a:latin typeface="Cambria Math" panose="02040503050406030204" pitchFamily="18" charset="0"/>
                              </a:rPr>
                              <m:t>𝜽</m:t>
                            </m:r>
                          </m:e>
                          <m:sub>
                            <m:r>
                              <a:rPr lang="ar-AE" sz="3200">
                                <a:latin typeface="Cambria Math" panose="02040503050406030204" pitchFamily="18" charset="0"/>
                              </a:rPr>
                              <m:t>𝑡</m:t>
                            </m:r>
                          </m:sub>
                        </m:sSub>
                        <m:r>
                          <a:rPr lang="ar-AE" sz="3200">
                            <a:latin typeface="Cambria Math" panose="02040503050406030204" pitchFamily="18" charset="0"/>
                          </a:rPr>
                          <m:t>)</m:t>
                        </m:r>
                      </m:e>
                      <m:lim>
                        <m:r>
                          <a:rPr lang="ar-AE" sz="3200">
                            <a:latin typeface="Cambria Math" panose="02040503050406030204" pitchFamily="18" charset="0"/>
                          </a:rPr>
                          <m:t>̂</m:t>
                        </m:r>
                      </m:lim>
                    </m:limUpp>
                  </m:oMath>
                </a14:m>
                <a:r>
                  <a:rPr lang="ar-AE" sz="3200" dirty="0"/>
                  <a:t>, </a:t>
                </a:r>
                <a:r>
                  <a:rPr lang="en-US" sz="3200" dirty="0"/>
                  <a:t>that does not involve the derivative of the state distribution</a:t>
                </a:r>
              </a:p>
              <a:p>
                <a:pPr marL="0" indent="0">
                  <a:buSzTx/>
                  <a:buNone/>
                </a:pPr>
                <a:r>
                  <a:rPr lang="en-US" sz="3200" b="1" dirty="0">
                    <a:solidFill>
                      <a:srgbClr val="028DC5"/>
                    </a:solidFill>
                  </a:rPr>
                  <a:t>The Policy Gradient Theorem for the Episodic Case</a:t>
                </a:r>
              </a:p>
              <a:p>
                <a:pPr lvl="4"/>
                <a:endParaRPr lang="en-US" dirty="0"/>
              </a:p>
              <a:p>
                <a:pPr lvl="4"/>
                <a14:m>
                  <m:oMath xmlns:m="http://schemas.openxmlformats.org/officeDocument/2006/math">
                    <m:r>
                      <a:rPr lang="en-US">
                        <a:latin typeface="Cambria Math" panose="02040503050406030204" pitchFamily="18" charset="0"/>
                      </a:rPr>
                      <m:t>𝛻</m:t>
                    </m:r>
                    <m:r>
                      <a:rPr lang="en-US">
                        <a:latin typeface="Cambria Math" panose="02040503050406030204" pitchFamily="18" charset="0"/>
                      </a:rPr>
                      <m:t>𝐽</m:t>
                    </m:r>
                    <m:r>
                      <a:rPr lang="en-US">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𝜽</m:t>
                        </m:r>
                      </m:e>
                      <m:sub>
                        <m:r>
                          <a:rPr lang="ar-AE">
                            <a:latin typeface="Cambria Math" panose="02040503050406030204" pitchFamily="18" charset="0"/>
                          </a:rPr>
                          <m:t>𝑡</m:t>
                        </m:r>
                      </m:sub>
                    </m:sSub>
                    <m:r>
                      <a:rPr lang="ar-AE">
                        <a:latin typeface="Cambria Math" panose="02040503050406030204" pitchFamily="18" charset="0"/>
                      </a:rPr>
                      <m:t>)∝</m:t>
                    </m:r>
                    <m:limLow>
                      <m:limLowPr>
                        <m:ctrlPr>
                          <a:rPr lang="ar-AE" i="1">
                            <a:latin typeface="Cambria Math" panose="02040503050406030204" pitchFamily="18" charset="0"/>
                          </a:rPr>
                        </m:ctrlPr>
                      </m:limLowPr>
                      <m:e>
                        <m:r>
                          <a:rPr lang="ar-AE">
                            <a:latin typeface="Cambria Math" panose="02040503050406030204" pitchFamily="18" charset="0"/>
                          </a:rPr>
                          <m:t>∑</m:t>
                        </m:r>
                      </m:e>
                      <m:lim>
                        <m:r>
                          <a:rPr lang="ar-AE">
                            <a:latin typeface="Cambria Math" panose="02040503050406030204" pitchFamily="18" charset="0"/>
                          </a:rPr>
                          <m:t>𝑠</m:t>
                        </m:r>
                      </m:lim>
                    </m:limLow>
                    <m:r>
                      <a:rPr lang="ar-AE">
                        <a:latin typeface="Cambria Math" panose="02040503050406030204" pitchFamily="18" charset="0"/>
                      </a:rPr>
                      <m:t>𝜇</m:t>
                    </m:r>
                    <m:r>
                      <a:rPr lang="ar-AE">
                        <a:latin typeface="Cambria Math" panose="02040503050406030204" pitchFamily="18" charset="0"/>
                      </a:rPr>
                      <m:t>(</m:t>
                    </m:r>
                    <m:r>
                      <a:rPr lang="ar-AE">
                        <a:latin typeface="Cambria Math" panose="02040503050406030204" pitchFamily="18" charset="0"/>
                      </a:rPr>
                      <m:t>𝑠</m:t>
                    </m:r>
                    <m:r>
                      <a:rPr lang="ar-AE">
                        <a:latin typeface="Cambria Math" panose="02040503050406030204" pitchFamily="18" charset="0"/>
                      </a:rPr>
                      <m:t>)</m:t>
                    </m:r>
                    <m:limLow>
                      <m:limLowPr>
                        <m:ctrlPr>
                          <a:rPr lang="ar-AE" i="1">
                            <a:latin typeface="Cambria Math" panose="02040503050406030204" pitchFamily="18" charset="0"/>
                          </a:rPr>
                        </m:ctrlPr>
                      </m:limLowPr>
                      <m:e>
                        <m:r>
                          <a:rPr lang="ar-AE">
                            <a:latin typeface="Cambria Math" panose="02040503050406030204" pitchFamily="18" charset="0"/>
                          </a:rPr>
                          <m:t>∑</m:t>
                        </m:r>
                      </m:e>
                      <m:lim>
                        <m:r>
                          <a:rPr lang="ar-AE">
                            <a:latin typeface="Cambria Math" panose="02040503050406030204" pitchFamily="18" charset="0"/>
                          </a:rPr>
                          <m:t>𝑎</m:t>
                        </m:r>
                      </m:lim>
                    </m:limLow>
                    <m:sSub>
                      <m:sSubPr>
                        <m:ctrlPr>
                          <a:rPr lang="ar-AE" i="1">
                            <a:latin typeface="Cambria Math" panose="02040503050406030204" pitchFamily="18" charset="0"/>
                          </a:rPr>
                        </m:ctrlPr>
                      </m:sSubPr>
                      <m:e>
                        <m:r>
                          <a:rPr lang="ar-AE">
                            <a:latin typeface="Cambria Math" panose="02040503050406030204" pitchFamily="18" charset="0"/>
                          </a:rPr>
                          <m:t>𝑄</m:t>
                        </m:r>
                      </m:e>
                      <m:sub>
                        <m:r>
                          <a:rPr lang="ar-AE">
                            <a:latin typeface="Cambria Math" panose="02040503050406030204" pitchFamily="18" charset="0"/>
                          </a:rPr>
                          <m:t>𝜋</m:t>
                        </m:r>
                      </m:sub>
                    </m:sSub>
                    <m:r>
                      <a:rPr lang="ar-AE">
                        <a:latin typeface="Cambria Math" panose="02040503050406030204" pitchFamily="18" charset="0"/>
                      </a:rPr>
                      <m:t>(</m:t>
                    </m:r>
                    <m:r>
                      <a:rPr lang="ar-AE">
                        <a:latin typeface="Cambria Math" panose="02040503050406030204" pitchFamily="18" charset="0"/>
                      </a:rPr>
                      <m:t>𝑠</m:t>
                    </m:r>
                    <m:r>
                      <a:rPr lang="ar-AE">
                        <a:latin typeface="Cambria Math" panose="02040503050406030204" pitchFamily="18" charset="0"/>
                      </a:rPr>
                      <m:t>,</m:t>
                    </m:r>
                    <m:r>
                      <a:rPr lang="ar-AE">
                        <a:latin typeface="Cambria Math" panose="02040503050406030204" pitchFamily="18" charset="0"/>
                      </a:rPr>
                      <m:t>𝑎</m:t>
                    </m:r>
                    <m:r>
                      <a:rPr lang="ar-AE">
                        <a:latin typeface="Cambria Math" panose="02040503050406030204" pitchFamily="18" charset="0"/>
                      </a:rPr>
                      <m:t>)</m:t>
                    </m:r>
                    <m:r>
                      <a:rPr lang="ar-AE">
                        <a:latin typeface="Cambria Math" panose="02040503050406030204" pitchFamily="18" charset="0"/>
                      </a:rPr>
                      <m:t>𝛻𝜋</m:t>
                    </m:r>
                    <m:r>
                      <a:rPr lang="ar-AE">
                        <a:latin typeface="Cambria Math" panose="02040503050406030204" pitchFamily="18" charset="0"/>
                      </a:rPr>
                      <m:t>(</m:t>
                    </m:r>
                    <m:r>
                      <a:rPr lang="ar-AE">
                        <a:latin typeface="Cambria Math" panose="02040503050406030204" pitchFamily="18" charset="0"/>
                      </a:rPr>
                      <m:t>𝑎</m:t>
                    </m:r>
                    <m:r>
                      <a:rPr lang="ar-AE">
                        <a:latin typeface="Cambria Math" panose="02040503050406030204" pitchFamily="18" charset="0"/>
                      </a:rPr>
                      <m:t>|</m:t>
                    </m:r>
                    <m:r>
                      <a:rPr lang="ar-AE">
                        <a:latin typeface="Cambria Math" panose="02040503050406030204" pitchFamily="18" charset="0"/>
                      </a:rPr>
                      <m:t>𝑠</m:t>
                    </m:r>
                    <m:r>
                      <a:rPr lang="ar-AE">
                        <a:latin typeface="Cambria Math" panose="02040503050406030204" pitchFamily="18" charset="0"/>
                      </a:rPr>
                      <m:t>,</m:t>
                    </m:r>
                    <m:r>
                      <a:rPr lang="ar-AE">
                        <a:latin typeface="Cambria Math" panose="02040503050406030204" pitchFamily="18" charset="0"/>
                      </a:rPr>
                      <m:t>𝜽</m:t>
                    </m:r>
                    <m:r>
                      <a:rPr lang="ar-AE">
                        <a:latin typeface="Cambria Math" panose="02040503050406030204" pitchFamily="18" charset="0"/>
                      </a:rPr>
                      <m:t>)</m:t>
                    </m:r>
                  </m:oMath>
                </a14:m>
                <a:endParaRPr lang="ar-AE" dirty="0"/>
              </a:p>
              <a:p>
                <a:pPr lvl="4"/>
                <a:r>
                  <a:rPr lang="en-US" dirty="0"/>
                  <a:t>Where:</a:t>
                </a:r>
              </a:p>
              <a:p>
                <a:pPr lvl="4"/>
                <a:r>
                  <a:rPr lang="en-US" dirty="0"/>
                  <a:t>The gradients are column vectors of partial derivatives with respect to the components of </a:t>
                </a:r>
                <a14:m>
                  <m:oMath xmlns:m="http://schemas.openxmlformats.org/officeDocument/2006/math">
                    <m:r>
                      <a:rPr lang="en-US">
                        <a:latin typeface="Cambria Math" panose="02040503050406030204" pitchFamily="18" charset="0"/>
                      </a:rPr>
                      <m:t>𝜃</m:t>
                    </m:r>
                  </m:oMath>
                </a14:m>
                <a:r>
                  <a:rPr lang="en-US" dirty="0"/>
                  <a:t>,</a:t>
                </a:r>
              </a:p>
              <a:p>
                <a:pPr lvl="4"/>
                <a14:m>
                  <m:oMath xmlns:m="http://schemas.openxmlformats.org/officeDocument/2006/math">
                    <m:r>
                      <a:rPr lang="en-US">
                        <a:latin typeface="Cambria Math" panose="02040503050406030204" pitchFamily="18" charset="0"/>
                      </a:rPr>
                      <m:t>𝜋</m:t>
                    </m:r>
                  </m:oMath>
                </a14:m>
                <a:r>
                  <a:rPr lang="en-US" dirty="0"/>
                  <a:t> denotes the policy corresponding to parameter vector </a:t>
                </a:r>
                <a14:m>
                  <m:oMath xmlns:m="http://schemas.openxmlformats.org/officeDocument/2006/math">
                    <m:r>
                      <a:rPr lang="en-US">
                        <a:latin typeface="Cambria Math" panose="02040503050406030204" pitchFamily="18" charset="0"/>
                      </a:rPr>
                      <m:t>𝜃</m:t>
                    </m:r>
                  </m:oMath>
                </a14:m>
                <a:r>
                  <a:rPr lang="en-US" dirty="0"/>
                  <a:t> </a:t>
                </a:r>
              </a:p>
              <a:p>
                <a:pPr lvl="4"/>
                <a:r>
                  <a:rPr lang="en-US" dirty="0"/>
                  <a:t>The distribution </a:t>
                </a:r>
                <a14:m>
                  <m:oMath xmlns:m="http://schemas.openxmlformats.org/officeDocument/2006/math">
                    <m:r>
                      <a:rPr lang="en-US">
                        <a:latin typeface="Cambria Math" panose="02040503050406030204" pitchFamily="18" charset="0"/>
                      </a:rPr>
                      <m:t>𝜇</m:t>
                    </m:r>
                  </m:oMath>
                </a14:m>
                <a:r>
                  <a:rPr lang="en-US" dirty="0"/>
                  <a:t> is the on-policy distribution under </a:t>
                </a:r>
                <a14:m>
                  <m:oMath xmlns:m="http://schemas.openxmlformats.org/officeDocument/2006/math">
                    <m:r>
                      <a:rPr lang="en-US">
                        <a:latin typeface="Cambria Math" panose="02040503050406030204" pitchFamily="18" charset="0"/>
                      </a:rPr>
                      <m:t>𝜋</m:t>
                    </m:r>
                  </m:oMath>
                </a14:m>
                <a:endParaRPr lang="en-US" dirty="0"/>
              </a:p>
              <a:p>
                <a:pPr marL="457200" indent="-457200">
                  <a:buSzTx/>
                  <a:buFont typeface="Arial" panose="020B0604020202020204" pitchFamily="34" charset="0"/>
                  <a:buChar char="•"/>
                </a:pPr>
                <a:r>
                  <a:rPr lang="en-US" sz="3200" dirty="0"/>
                  <a:t>Let’s see a fundamental policy gradient algorithm, called </a:t>
                </a:r>
                <a:r>
                  <a:rPr lang="en-US" sz="3200" b="1" dirty="0">
                    <a:solidFill>
                      <a:srgbClr val="FF9300"/>
                    </a:solidFill>
                  </a:rPr>
                  <a:t>REINFORCE</a:t>
                </a:r>
              </a:p>
            </p:txBody>
          </p:sp>
        </mc:Choice>
        <mc:Fallback xmlns="">
          <p:sp>
            <p:nvSpPr>
              <p:cNvPr id="349" name="In principle all the supervised learning techniques could be used in function approximation*…"/>
              <p:cNvSpPr txBox="1">
                <a:spLocks noGrp="1" noRot="1" noChangeAspect="1" noMove="1" noResize="1" noEditPoints="1" noAdjustHandles="1" noChangeArrowheads="1" noChangeShapeType="1" noTextEdit="1"/>
              </p:cNvSpPr>
              <p:nvPr>
                <p:ph type="body" sz="half" idx="1"/>
              </p:nvPr>
            </p:nvSpPr>
            <p:spPr>
              <a:xfrm>
                <a:off x="1689100" y="2756958"/>
                <a:ext cx="22141128" cy="7369176"/>
              </a:xfrm>
              <a:prstGeom prst="rect">
                <a:avLst/>
              </a:prstGeom>
              <a:blipFill>
                <a:blip r:embed="rId3"/>
                <a:stretch>
                  <a:fillRect l="-860" t="-861" r="-115" b="-15835"/>
                </a:stretch>
              </a:blipFill>
              <a:ln w="12700">
                <a:miter lim="400000"/>
              </a:ln>
            </p:spPr>
            <p:txBody>
              <a:bodyPr/>
              <a:lstStyle/>
              <a:p>
                <a:r>
                  <a:rPr lang="en-US">
                    <a:noFill/>
                  </a:rPr>
                  <a:t> </a:t>
                </a:r>
              </a:p>
            </p:txBody>
          </p:sp>
        </mc:Fallback>
      </mc:AlternateContent>
      <p:sp>
        <p:nvSpPr>
          <p:cNvPr id="35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
        <p:nvSpPr>
          <p:cNvPr id="7" name="Rectangle 6">
            <a:extLst>
              <a:ext uri="{FF2B5EF4-FFF2-40B4-BE49-F238E27FC236}">
                <a16:creationId xmlns:a16="http://schemas.microsoft.com/office/drawing/2014/main" id="{DB7DDA33-C7DD-4A4D-8C13-DD0580AED8AF}"/>
              </a:ext>
            </a:extLst>
          </p:cNvPr>
          <p:cNvSpPr/>
          <p:nvPr/>
        </p:nvSpPr>
        <p:spPr>
          <a:xfrm>
            <a:off x="7637912" y="12623595"/>
            <a:ext cx="7685117" cy="830997"/>
          </a:xfrm>
          <a:prstGeom prst="rect">
            <a:avLst/>
          </a:prstGeom>
        </p:spPr>
        <p:txBody>
          <a:bodyPr wrap="none">
            <a:spAutoFit/>
          </a:bodyPr>
          <a:lstStyle/>
          <a:p>
            <a:r>
              <a:rPr lang="en-US" sz="4800" dirty="0">
                <a:solidFill>
                  <a:srgbClr val="FF9900"/>
                </a:solidFill>
                <a:latin typeface="Amazon Ember"/>
                <a:ea typeface="Amazon Ember"/>
                <a:cs typeface="Amazon Ember"/>
                <a:sym typeface="Amazon Ember"/>
              </a:rPr>
              <a:t>NEXT TOPIC: </a:t>
            </a:r>
            <a:r>
              <a:rPr lang="en-US" sz="4800" dirty="0">
                <a:solidFill>
                  <a:schemeClr val="bg1"/>
                </a:solidFill>
              </a:rPr>
              <a:t>REINFORCE</a:t>
            </a:r>
            <a:endParaRPr lang="en-US" sz="4000" dirty="0">
              <a:solidFill>
                <a:schemeClr val="bg1"/>
              </a:solidFill>
            </a:endParaRPr>
          </a:p>
        </p:txBody>
      </p:sp>
    </p:spTree>
    <p:extLst>
      <p:ext uri="{BB962C8B-B14F-4D97-AF65-F5344CB8AC3E}">
        <p14:creationId xmlns:p14="http://schemas.microsoft.com/office/powerpoint/2010/main" val="124236881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Value Function Approximation"/>
          <p:cNvSpPr txBox="1">
            <a:spLocks noGrp="1"/>
          </p:cNvSpPr>
          <p:nvPr>
            <p:ph type="title"/>
          </p:nvPr>
        </p:nvSpPr>
        <p:spPr>
          <a:prstGeom prst="rect">
            <a:avLst/>
          </a:prstGeom>
        </p:spPr>
        <p:txBody>
          <a:bodyPr>
            <a:normAutofit fontScale="90000"/>
          </a:bodyPr>
          <a:lstStyle>
            <a:lvl1pPr defTabSz="610870">
              <a:defRPr sz="11840">
                <a:effectLst>
                  <a:outerShdw blurRad="18796" dist="18796" dir="7800000" rotWithShape="0">
                    <a:srgbClr val="E9E9E9"/>
                  </a:outerShdw>
                </a:effectLst>
              </a:defRPr>
            </a:lvl1pPr>
          </a:lstStyle>
          <a:p>
            <a:r>
              <a:rPr lang="en-US" dirty="0"/>
              <a:t>REINFORCE</a:t>
            </a:r>
            <a:br>
              <a:rPr lang="en-US" dirty="0"/>
            </a:br>
            <a:r>
              <a:rPr lang="en-US" dirty="0"/>
              <a:t>Monte Carlo Policy Gradient</a:t>
            </a:r>
            <a:endParaRPr dirty="0"/>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3" name="Linear Monte-Carlo Function Approximation…"/>
              <p:cNvSpPr txBox="1">
                <a:spLocks noGrp="1"/>
              </p:cNvSpPr>
              <p:nvPr>
                <p:ph type="body" idx="1"/>
              </p:nvPr>
            </p:nvSpPr>
            <p:spPr>
              <a:prstGeom prst="rect">
                <a:avLst/>
              </a:prstGeom>
              <a:ln w="12700">
                <a:miter lim="400000"/>
              </a:ln>
            </p:spPr>
            <p:txBody>
              <a:bodyPr lIns="50800" tIns="50800" rIns="50800" bIns="50800" anchor="t">
                <a:noAutofit/>
              </a:bodyPr>
              <a:lstStyle/>
              <a:p>
                <a:r>
                  <a:rPr lang="en-US" sz="3400" b="1" dirty="0">
                    <a:solidFill>
                      <a:srgbClr val="028DC5"/>
                    </a:solidFill>
                  </a:rPr>
                  <a:t>REINFORCE</a:t>
                </a:r>
              </a:p>
              <a:p>
                <a:pPr marL="1727200" lvl="1" indent="-457200">
                  <a:buFont typeface="Arial" panose="020B0604020202020204" pitchFamily="34" charset="0"/>
                </a:pPr>
                <a:r>
                  <a:rPr lang="en-US" sz="3000" dirty="0"/>
                  <a:t>REINFORCE is a Monte-Carlo variant of policy gradients (Monte-Carlo: taking random samples).</a:t>
                </a:r>
              </a:p>
              <a:p>
                <a:pPr marL="1727200" lvl="1" indent="-457200">
                  <a:buFont typeface="Arial" panose="020B0604020202020204" pitchFamily="34" charset="0"/>
                </a:pPr>
                <a:r>
                  <a:rPr lang="en-US" sz="3000" dirty="0"/>
                  <a:t>The agent collects a trajectory </a:t>
                </a:r>
                <a14:m>
                  <m:oMath xmlns:m="http://schemas.openxmlformats.org/officeDocument/2006/math">
                    <m:r>
                      <a:rPr lang="en-US" sz="3000">
                        <a:latin typeface="Cambria Math" panose="02040503050406030204" pitchFamily="18" charset="0"/>
                      </a:rPr>
                      <m:t>𝜏</m:t>
                    </m:r>
                  </m:oMath>
                </a14:m>
                <a:r>
                  <a:rPr lang="en-US" sz="3000" dirty="0"/>
                  <a:t> of one episode using its current policy, and uses it to update the policy parameter.</a:t>
                </a:r>
              </a:p>
              <a:p>
                <a:pPr marL="1727200" lvl="1" indent="-457200">
                  <a:buFont typeface="Arial" panose="020B0604020202020204" pitchFamily="34" charset="0"/>
                </a:pPr>
                <a:r>
                  <a:rPr lang="en-US" sz="3000" dirty="0"/>
                  <a:t>This algorithm finds an unbiased estimate of the gradient without using any value function.</a:t>
                </a:r>
              </a:p>
              <a:p>
                <a:pPr marL="1727200" lvl="1" indent="-457200">
                  <a:buFont typeface="Arial" panose="020B0604020202020204" pitchFamily="34" charset="0"/>
                </a:pPr>
                <a:r>
                  <a:rPr lang="en-US" sz="3000" dirty="0"/>
                  <a:t>REINFORCE is the fundamental policy gradient algorithm on which nearly all the advanced policy gradient algorithms you might have heard of are based.</a:t>
                </a:r>
              </a:p>
              <a:p>
                <a:pPr marL="1727200" lvl="1" indent="-457200">
                  <a:buFont typeface="Arial" panose="020B0604020202020204" pitchFamily="34" charset="0"/>
                </a:pPr>
                <a:endParaRPr sz="3000" dirty="0">
                  <a:hlinkClick r:id="rId3"/>
                </a:endParaRPr>
              </a:p>
            </p:txBody>
          </p:sp>
        </mc:Choice>
        <mc:Fallback xmlns="">
          <p:sp>
            <p:nvSpPr>
              <p:cNvPr id="463" name="Linear Monte-Carlo Function Approximation…"/>
              <p:cNvSpPr txBox="1">
                <a:spLocks noGrp="1" noRot="1" noChangeAspect="1" noMove="1" noResize="1" noEditPoints="1" noAdjustHandles="1" noChangeArrowheads="1" noChangeShapeType="1" noTextEdit="1"/>
              </p:cNvSpPr>
              <p:nvPr>
                <p:ph type="body" idx="1"/>
              </p:nvPr>
            </p:nvSpPr>
            <p:spPr>
              <a:prstGeom prst="rect">
                <a:avLst/>
              </a:prstGeom>
              <a:blipFill>
                <a:blip r:embed="rId4"/>
                <a:stretch>
                  <a:fillRect l="-967" t="-829"/>
                </a:stretch>
              </a:blipFill>
              <a:ln w="12700">
                <a:miter lim="400000"/>
              </a:ln>
            </p:spPr>
            <p:txBody>
              <a:bodyPr/>
              <a:lstStyle/>
              <a:p>
                <a:r>
                  <a:rPr lang="en-US">
                    <a:noFill/>
                  </a:rPr>
                  <a:t> </a:t>
                </a:r>
              </a:p>
            </p:txBody>
          </p:sp>
        </mc:Fallback>
      </mc:AlternateContent>
      <p:sp>
        <p:nvSpPr>
          <p:cNvPr id="462" name="Monte-Carlo with Value Function Approximation"/>
          <p:cNvSpPr txBox="1">
            <a:spLocks noGrp="1"/>
          </p:cNvSpPr>
          <p:nvPr>
            <p:ph type="title"/>
          </p:nvPr>
        </p:nvSpPr>
        <p:spPr>
          <a:prstGeom prst="rect">
            <a:avLst/>
          </a:prstGeom>
        </p:spPr>
        <p:txBody>
          <a:bodyPr/>
          <a:lstStyle/>
          <a:p>
            <a:r>
              <a:rPr lang="en-US" dirty="0"/>
              <a:t>REINFORCE</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pic>
        <p:nvPicPr>
          <p:cNvPr id="10" name="Screen Shot 2020-01-09 at 6.11.04 PM.png" descr="Screen Shot 2020-01-09 at 6.11.04 PM.png">
            <a:extLst>
              <a:ext uri="{FF2B5EF4-FFF2-40B4-BE49-F238E27FC236}">
                <a16:creationId xmlns:a16="http://schemas.microsoft.com/office/drawing/2014/main" id="{04AEAB80-BD93-0B48-BF52-BE093DC5DFD1}"/>
              </a:ext>
            </a:extLst>
          </p:cNvPr>
          <p:cNvPicPr>
            <a:picLocks noChangeAspect="1"/>
          </p:cNvPicPr>
          <p:nvPr/>
        </p:nvPicPr>
        <p:blipFill>
          <a:blip r:embed="rId5"/>
          <a:stretch>
            <a:fillRect/>
          </a:stretch>
        </p:blipFill>
        <p:spPr>
          <a:xfrm>
            <a:off x="144603" y="6858000"/>
            <a:ext cx="24094794" cy="4979409"/>
          </a:xfrm>
          <a:prstGeom prst="rect">
            <a:avLst/>
          </a:prstGeom>
          <a:ln w="12700">
            <a:miter lim="400000"/>
          </a:ln>
        </p:spPr>
      </p:pic>
    </p:spTree>
    <p:extLst>
      <p:ext uri="{BB962C8B-B14F-4D97-AF65-F5344CB8AC3E}">
        <p14:creationId xmlns:p14="http://schemas.microsoft.com/office/powerpoint/2010/main" val="1965672447"/>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3" name="Linear Monte-Carlo Function Approximation…"/>
              <p:cNvSpPr txBox="1">
                <a:spLocks noGrp="1"/>
              </p:cNvSpPr>
              <p:nvPr>
                <p:ph type="body" idx="1"/>
              </p:nvPr>
            </p:nvSpPr>
            <p:spPr>
              <a:prstGeom prst="rect">
                <a:avLst/>
              </a:prstGeom>
              <a:ln w="12700">
                <a:miter lim="400000"/>
              </a:ln>
            </p:spPr>
            <p:txBody>
              <a:bodyPr lIns="50800" tIns="50800" rIns="50800" bIns="50800" anchor="t">
                <a:noAutofit/>
              </a:bodyPr>
              <a:lstStyle/>
              <a:p>
                <a:r>
                  <a:rPr lang="en-US" sz="3200" dirty="0">
                    <a:solidFill>
                      <a:srgbClr val="028DC5"/>
                    </a:solidFill>
                  </a:rPr>
                  <a:t>REINFORCE</a:t>
                </a:r>
              </a:p>
              <a:p>
                <a:pPr marL="457200" indent="-457200">
                  <a:buFont typeface="Arial" panose="020B0604020202020204" pitchFamily="34" charset="0"/>
                  <a:buChar char="•"/>
                </a:pPr>
                <a:r>
                  <a:rPr lang="en-US" sz="3200" b="0" dirty="0">
                    <a:solidFill>
                      <a:srgbClr val="373737"/>
                    </a:solidFill>
                  </a:rPr>
                  <a:t>Let's derive our first policy-gradient learning algorithm</a:t>
                </a:r>
              </a:p>
              <a:p>
                <a:pPr marL="457200" indent="-457200">
                  <a:buFont typeface="Arial" panose="020B0604020202020204" pitchFamily="34" charset="0"/>
                  <a:buChar char="•"/>
                </a:pPr>
                <a:r>
                  <a:rPr lang="en-US" sz="3200" b="0" dirty="0">
                    <a:solidFill>
                      <a:srgbClr val="373737"/>
                    </a:solidFill>
                  </a:rPr>
                  <a:t>Recall the strategy of stochastic gradient ascent:</a:t>
                </a:r>
              </a:p>
              <a:p>
                <a:pPr marL="3175000" lvl="5" indent="0">
                  <a:buNone/>
                </a:pPr>
                <a14:m>
                  <m:oMathPara xmlns:m="http://schemas.openxmlformats.org/officeDocument/2006/math">
                    <m:oMathParaPr>
                      <m:jc m:val="centerGroup"/>
                    </m:oMathParaPr>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𝜃</m:t>
                          </m:r>
                        </m:e>
                        <m:sub>
                          <m:r>
                            <a:rPr lang="ar-AE">
                              <a:latin typeface="Cambria Math" panose="02040503050406030204" pitchFamily="18" charset="0"/>
                            </a:rPr>
                            <m:t>𝑡</m:t>
                          </m:r>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𝜃</m:t>
                          </m:r>
                        </m:e>
                        <m:sub>
                          <m:r>
                            <a:rPr lang="ar-AE">
                              <a:latin typeface="Cambria Math" panose="02040503050406030204" pitchFamily="18" charset="0"/>
                            </a:rPr>
                            <m:t>𝑡</m:t>
                          </m:r>
                        </m:sub>
                      </m:sSub>
                      <m:r>
                        <a:rPr lang="ar-AE">
                          <a:latin typeface="Cambria Math" panose="02040503050406030204" pitchFamily="18" charset="0"/>
                        </a:rPr>
                        <m:t>+</m:t>
                      </m:r>
                      <m:r>
                        <a:rPr lang="ar-AE">
                          <a:latin typeface="Cambria Math" panose="02040503050406030204" pitchFamily="18" charset="0"/>
                        </a:rPr>
                        <m:t>𝛼</m:t>
                      </m:r>
                      <m:limUpp>
                        <m:limUppPr>
                          <m:ctrlPr>
                            <a:rPr lang="ar-AE" i="1">
                              <a:latin typeface="Cambria Math" panose="02040503050406030204" pitchFamily="18" charset="0"/>
                            </a:rPr>
                          </m:ctrlPr>
                        </m:limUppPr>
                        <m:e>
                          <m:r>
                            <a:rPr lang="ar-AE">
                              <a:latin typeface="Cambria Math" panose="02040503050406030204" pitchFamily="18" charset="0"/>
                            </a:rPr>
                            <m:t>𝛻</m:t>
                          </m:r>
                          <m:r>
                            <a:rPr lang="ar-AE">
                              <a:latin typeface="Cambria Math" panose="02040503050406030204" pitchFamily="18" charset="0"/>
                            </a:rPr>
                            <m:t>𝐽</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𝜽</m:t>
                              </m:r>
                            </m:e>
                            <m:sub>
                              <m:r>
                                <a:rPr lang="ar-AE">
                                  <a:latin typeface="Cambria Math" panose="02040503050406030204" pitchFamily="18" charset="0"/>
                                </a:rPr>
                                <m:t>𝑡</m:t>
                              </m:r>
                            </m:sub>
                          </m:sSub>
                          <m:r>
                            <a:rPr lang="ar-AE">
                              <a:latin typeface="Cambria Math" panose="02040503050406030204" pitchFamily="18" charset="0"/>
                            </a:rPr>
                            <m:t>)</m:t>
                          </m:r>
                        </m:e>
                        <m:lim>
                          <m:r>
                            <a:rPr lang="ar-AE">
                              <a:latin typeface="Cambria Math" panose="02040503050406030204" pitchFamily="18" charset="0"/>
                            </a:rPr>
                            <m:t>̂</m:t>
                          </m:r>
                        </m:lim>
                      </m:limUpp>
                    </m:oMath>
                  </m:oMathPara>
                </a14:m>
                <a:endParaRPr lang="ar-AE" dirty="0"/>
              </a:p>
              <a:p>
                <a:pPr marL="457200" indent="-457200">
                  <a:buFont typeface="Arial" panose="020B0604020202020204" pitchFamily="34" charset="0"/>
                  <a:buChar char="•"/>
                </a:pPr>
                <a:r>
                  <a:rPr lang="en-US" sz="3200" b="0" dirty="0">
                    <a:solidFill>
                      <a:srgbClr val="373737"/>
                    </a:solidFill>
                  </a:rPr>
                  <a:t>The policy gradient theorem gives an exact expression proportional to the gradient:</a:t>
                </a:r>
              </a:p>
              <a:p>
                <a:pPr lvl="3"/>
                <a14:m>
                  <m:oMath xmlns:m="http://schemas.openxmlformats.org/officeDocument/2006/math">
                    <m:r>
                      <a:rPr lang="en-US">
                        <a:latin typeface="Cambria Math" panose="02040503050406030204" pitchFamily="18" charset="0"/>
                      </a:rPr>
                      <m:t>𝛻</m:t>
                    </m:r>
                    <m:r>
                      <a:rPr lang="en-US">
                        <a:latin typeface="Cambria Math" panose="02040503050406030204" pitchFamily="18" charset="0"/>
                      </a:rPr>
                      <m:t>𝐽</m:t>
                    </m:r>
                    <m:r>
                      <a:rPr lang="en-US">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𝜽</m:t>
                        </m:r>
                      </m:e>
                      <m:sub>
                        <m:r>
                          <a:rPr lang="ar-AE">
                            <a:latin typeface="Cambria Math" panose="02040503050406030204" pitchFamily="18" charset="0"/>
                          </a:rPr>
                          <m:t>𝑡</m:t>
                        </m:r>
                      </m:sub>
                    </m:sSub>
                    <m:r>
                      <a:rPr lang="ar-AE">
                        <a:latin typeface="Cambria Math" panose="02040503050406030204" pitchFamily="18" charset="0"/>
                      </a:rPr>
                      <m:t>)∝</m:t>
                    </m:r>
                    <m:limLow>
                      <m:limLowPr>
                        <m:ctrlPr>
                          <a:rPr lang="ar-AE" i="1">
                            <a:latin typeface="Cambria Math" panose="02040503050406030204" pitchFamily="18" charset="0"/>
                          </a:rPr>
                        </m:ctrlPr>
                      </m:limLowPr>
                      <m:e>
                        <m:r>
                          <a:rPr lang="ar-AE">
                            <a:latin typeface="Cambria Math" panose="02040503050406030204" pitchFamily="18" charset="0"/>
                          </a:rPr>
                          <m:t>∑</m:t>
                        </m:r>
                      </m:e>
                      <m:lim>
                        <m:r>
                          <a:rPr lang="ar-AE">
                            <a:latin typeface="Cambria Math" panose="02040503050406030204" pitchFamily="18" charset="0"/>
                          </a:rPr>
                          <m:t>𝑠</m:t>
                        </m:r>
                      </m:lim>
                    </m:limLow>
                    <m:r>
                      <a:rPr lang="ar-AE">
                        <a:latin typeface="Cambria Math" panose="02040503050406030204" pitchFamily="18" charset="0"/>
                      </a:rPr>
                      <m:t>𝜇</m:t>
                    </m:r>
                    <m:r>
                      <a:rPr lang="ar-AE">
                        <a:latin typeface="Cambria Math" panose="02040503050406030204" pitchFamily="18" charset="0"/>
                      </a:rPr>
                      <m:t>(</m:t>
                    </m:r>
                    <m:r>
                      <a:rPr lang="ar-AE">
                        <a:latin typeface="Cambria Math" panose="02040503050406030204" pitchFamily="18" charset="0"/>
                      </a:rPr>
                      <m:t>𝑠</m:t>
                    </m:r>
                    <m:r>
                      <a:rPr lang="ar-AE">
                        <a:latin typeface="Cambria Math" panose="02040503050406030204" pitchFamily="18" charset="0"/>
                      </a:rPr>
                      <m:t>)</m:t>
                    </m:r>
                    <m:limLow>
                      <m:limLowPr>
                        <m:ctrlPr>
                          <a:rPr lang="ar-AE" i="1">
                            <a:latin typeface="Cambria Math" panose="02040503050406030204" pitchFamily="18" charset="0"/>
                          </a:rPr>
                        </m:ctrlPr>
                      </m:limLowPr>
                      <m:e>
                        <m:r>
                          <a:rPr lang="ar-AE">
                            <a:latin typeface="Cambria Math" panose="02040503050406030204" pitchFamily="18" charset="0"/>
                          </a:rPr>
                          <m:t>∑</m:t>
                        </m:r>
                      </m:e>
                      <m:lim>
                        <m:r>
                          <a:rPr lang="ar-AE">
                            <a:latin typeface="Cambria Math" panose="02040503050406030204" pitchFamily="18" charset="0"/>
                          </a:rPr>
                          <m:t>𝑎</m:t>
                        </m:r>
                      </m:lim>
                    </m:limLow>
                    <m:sSub>
                      <m:sSubPr>
                        <m:ctrlPr>
                          <a:rPr lang="ar-AE" i="1">
                            <a:latin typeface="Cambria Math" panose="02040503050406030204" pitchFamily="18" charset="0"/>
                          </a:rPr>
                        </m:ctrlPr>
                      </m:sSubPr>
                      <m:e>
                        <m:r>
                          <a:rPr lang="ar-AE">
                            <a:latin typeface="Cambria Math" panose="02040503050406030204" pitchFamily="18" charset="0"/>
                          </a:rPr>
                          <m:t>𝑄</m:t>
                        </m:r>
                      </m:e>
                      <m:sub>
                        <m:r>
                          <a:rPr lang="ar-AE">
                            <a:latin typeface="Cambria Math" panose="02040503050406030204" pitchFamily="18" charset="0"/>
                          </a:rPr>
                          <m:t>𝜋</m:t>
                        </m:r>
                      </m:sub>
                    </m:sSub>
                    <m:r>
                      <a:rPr lang="ar-AE">
                        <a:latin typeface="Cambria Math" panose="02040503050406030204" pitchFamily="18" charset="0"/>
                      </a:rPr>
                      <m:t>(</m:t>
                    </m:r>
                    <m:r>
                      <a:rPr lang="ar-AE">
                        <a:latin typeface="Cambria Math" panose="02040503050406030204" pitchFamily="18" charset="0"/>
                      </a:rPr>
                      <m:t>𝑠</m:t>
                    </m:r>
                    <m:r>
                      <a:rPr lang="ar-AE">
                        <a:latin typeface="Cambria Math" panose="02040503050406030204" pitchFamily="18" charset="0"/>
                      </a:rPr>
                      <m:t>,</m:t>
                    </m:r>
                    <m:r>
                      <a:rPr lang="ar-AE">
                        <a:latin typeface="Cambria Math" panose="02040503050406030204" pitchFamily="18" charset="0"/>
                      </a:rPr>
                      <m:t>𝑎</m:t>
                    </m:r>
                    <m:r>
                      <a:rPr lang="ar-AE">
                        <a:latin typeface="Cambria Math" panose="02040503050406030204" pitchFamily="18" charset="0"/>
                      </a:rPr>
                      <m:t>)</m:t>
                    </m:r>
                    <m:r>
                      <a:rPr lang="ar-AE">
                        <a:latin typeface="Cambria Math" panose="02040503050406030204" pitchFamily="18" charset="0"/>
                      </a:rPr>
                      <m:t>𝛻𝜋</m:t>
                    </m:r>
                    <m:r>
                      <a:rPr lang="ar-AE">
                        <a:latin typeface="Cambria Math" panose="02040503050406030204" pitchFamily="18" charset="0"/>
                      </a:rPr>
                      <m:t>(</m:t>
                    </m:r>
                    <m:r>
                      <a:rPr lang="ar-AE">
                        <a:latin typeface="Cambria Math" panose="02040503050406030204" pitchFamily="18" charset="0"/>
                      </a:rPr>
                      <m:t>𝑎</m:t>
                    </m:r>
                    <m:r>
                      <a:rPr lang="ar-AE">
                        <a:latin typeface="Cambria Math" panose="02040503050406030204" pitchFamily="18" charset="0"/>
                      </a:rPr>
                      <m:t>|</m:t>
                    </m:r>
                    <m:r>
                      <a:rPr lang="ar-AE">
                        <a:latin typeface="Cambria Math" panose="02040503050406030204" pitchFamily="18" charset="0"/>
                      </a:rPr>
                      <m:t>𝑠</m:t>
                    </m:r>
                    <m:r>
                      <a:rPr lang="ar-AE">
                        <a:latin typeface="Cambria Math" panose="02040503050406030204" pitchFamily="18" charset="0"/>
                      </a:rPr>
                      <m:t>,</m:t>
                    </m:r>
                    <m:r>
                      <a:rPr lang="ar-AE">
                        <a:latin typeface="Cambria Math" panose="02040503050406030204" pitchFamily="18" charset="0"/>
                      </a:rPr>
                      <m:t>𝜽</m:t>
                    </m:r>
                    <m:r>
                      <a:rPr lang="ar-AE">
                        <a:latin typeface="Cambria Math" panose="02040503050406030204" pitchFamily="18" charset="0"/>
                      </a:rPr>
                      <m:t>)</m:t>
                    </m:r>
                  </m:oMath>
                </a14:m>
                <a:endParaRPr lang="ar-AE" dirty="0"/>
              </a:p>
              <a:p>
                <a:pPr marL="457200" indent="-457200">
                  <a:buFont typeface="Arial" panose="020B0604020202020204" pitchFamily="34" charset="0"/>
                  <a:buChar char="•"/>
                </a:pPr>
                <a:r>
                  <a:rPr lang="en-US" sz="3200" b="0" dirty="0">
                    <a:solidFill>
                      <a:srgbClr val="373737"/>
                    </a:solidFill>
                  </a:rPr>
                  <a:t>The right-hand side of the policy gradient theorem is a sum over states weighted by how often the states occur under the target policy </a:t>
                </a:r>
                <a14:m>
                  <m:oMath xmlns:m="http://schemas.openxmlformats.org/officeDocument/2006/math">
                    <m:r>
                      <a:rPr lang="en-US" sz="3200" b="0">
                        <a:solidFill>
                          <a:srgbClr val="373737"/>
                        </a:solidFill>
                        <a:latin typeface="Cambria Math" panose="02040503050406030204" pitchFamily="18" charset="0"/>
                      </a:rPr>
                      <m:t>𝜋</m:t>
                    </m:r>
                  </m:oMath>
                </a14:m>
                <a:r>
                  <a:rPr lang="en-US" sz="3200" b="0" dirty="0">
                    <a:solidFill>
                      <a:srgbClr val="373737"/>
                    </a:solidFill>
                  </a:rPr>
                  <a:t>. If </a:t>
                </a:r>
                <a14:m>
                  <m:oMath xmlns:m="http://schemas.openxmlformats.org/officeDocument/2006/math">
                    <m:r>
                      <a:rPr lang="en-US" sz="3200" b="0">
                        <a:solidFill>
                          <a:srgbClr val="373737"/>
                        </a:solidFill>
                        <a:latin typeface="Cambria Math" panose="02040503050406030204" pitchFamily="18" charset="0"/>
                      </a:rPr>
                      <m:t>𝜋</m:t>
                    </m:r>
                  </m:oMath>
                </a14:m>
                <a:r>
                  <a:rPr lang="en-US" sz="3200" b="0" dirty="0">
                    <a:solidFill>
                      <a:srgbClr val="373737"/>
                    </a:solidFill>
                  </a:rPr>
                  <a:t> is followed, then states will be encountered in these proportions</a:t>
                </a:r>
              </a:p>
              <a:p>
                <a:pPr marL="457200" indent="-457200">
                  <a:buFont typeface="Arial" panose="020B0604020202020204" pitchFamily="34" charset="0"/>
                  <a:buChar char="•"/>
                </a:pPr>
                <a:r>
                  <a:rPr lang="en-US" sz="3200" b="0" dirty="0">
                    <a:solidFill>
                      <a:srgbClr val="373737"/>
                    </a:solidFill>
                  </a:rPr>
                  <a:t>By replacing a sum over the random variable’s possible state values by an expectation under </a:t>
                </a:r>
                <a14:m>
                  <m:oMath xmlns:m="http://schemas.openxmlformats.org/officeDocument/2006/math">
                    <m:r>
                      <a:rPr lang="en-US" sz="3200" b="0">
                        <a:solidFill>
                          <a:srgbClr val="373737"/>
                        </a:solidFill>
                        <a:latin typeface="Cambria Math" panose="02040503050406030204" pitchFamily="18" charset="0"/>
                      </a:rPr>
                      <m:t>𝜋</m:t>
                    </m:r>
                  </m:oMath>
                </a14:m>
                <a:r>
                  <a:rPr lang="en-US" sz="3200" b="0" dirty="0">
                    <a:solidFill>
                      <a:srgbClr val="373737"/>
                    </a:solidFill>
                  </a:rPr>
                  <a:t>, we have: </a:t>
                </a:r>
              </a:p>
              <a:p>
                <a:pPr lvl="3"/>
                <a14:m>
                  <m:oMath xmlns:m="http://schemas.openxmlformats.org/officeDocument/2006/math">
                    <m:r>
                      <a:rPr lang="en-US">
                        <a:latin typeface="Cambria Math" panose="02040503050406030204" pitchFamily="18" charset="0"/>
                      </a:rPr>
                      <m:t>𝛻</m:t>
                    </m:r>
                    <m:r>
                      <a:rPr lang="en-US">
                        <a:latin typeface="Cambria Math" panose="02040503050406030204" pitchFamily="18" charset="0"/>
                      </a:rPr>
                      <m:t>𝐽</m:t>
                    </m:r>
                    <m:r>
                      <a:rPr lang="en-US">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𝜽</m:t>
                        </m:r>
                      </m:e>
                      <m:sub>
                        <m:r>
                          <a:rPr lang="ar-AE">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𝔼</m:t>
                        </m:r>
                      </m:e>
                      <m:sub>
                        <m:r>
                          <a:rPr lang="ar-AE">
                            <a:latin typeface="Cambria Math" panose="02040503050406030204" pitchFamily="18" charset="0"/>
                          </a:rPr>
                          <m:t>𝜋</m:t>
                        </m:r>
                      </m:sub>
                    </m:sSub>
                    <m:r>
                      <a:rPr lang="ar-AE">
                        <a:latin typeface="Cambria Math" panose="02040503050406030204" pitchFamily="18" charset="0"/>
                      </a:rPr>
                      <m:t>[</m:t>
                    </m:r>
                    <m:limLow>
                      <m:limLowPr>
                        <m:ctrlPr>
                          <a:rPr lang="ar-AE" i="1">
                            <a:latin typeface="Cambria Math" panose="02040503050406030204" pitchFamily="18" charset="0"/>
                          </a:rPr>
                        </m:ctrlPr>
                      </m:limLowPr>
                      <m:e>
                        <m:r>
                          <a:rPr lang="ar-AE">
                            <a:latin typeface="Cambria Math" panose="02040503050406030204" pitchFamily="18" charset="0"/>
                          </a:rPr>
                          <m:t>∑</m:t>
                        </m:r>
                      </m:e>
                      <m:lim>
                        <m:r>
                          <a:rPr lang="ar-AE">
                            <a:latin typeface="Cambria Math" panose="02040503050406030204" pitchFamily="18" charset="0"/>
                          </a:rPr>
                          <m:t>𝑎</m:t>
                        </m:r>
                      </m:lim>
                    </m:limLow>
                    <m:sSub>
                      <m:sSubPr>
                        <m:ctrlPr>
                          <a:rPr lang="ar-AE" i="1">
                            <a:latin typeface="Cambria Math" panose="02040503050406030204" pitchFamily="18" charset="0"/>
                          </a:rPr>
                        </m:ctrlPr>
                      </m:sSubPr>
                      <m:e>
                        <m:r>
                          <a:rPr lang="ar-AE">
                            <a:latin typeface="Cambria Math" panose="02040503050406030204" pitchFamily="18" charset="0"/>
                          </a:rPr>
                          <m:t>𝑄</m:t>
                        </m:r>
                      </m:e>
                      <m:sub>
                        <m:r>
                          <a:rPr lang="ar-AE">
                            <a:latin typeface="Cambria Math" panose="02040503050406030204" pitchFamily="18" charset="0"/>
                          </a:rPr>
                          <m:t>𝜋</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𝑆</m:t>
                        </m:r>
                      </m:e>
                      <m:sub>
                        <m:r>
                          <a:rPr lang="ar-AE">
                            <a:latin typeface="Cambria Math" panose="02040503050406030204" pitchFamily="18" charset="0"/>
                          </a:rPr>
                          <m:t>𝑡</m:t>
                        </m:r>
                      </m:sub>
                    </m:sSub>
                    <m:r>
                      <a:rPr lang="ar-AE">
                        <a:latin typeface="Cambria Math" panose="02040503050406030204" pitchFamily="18" charset="0"/>
                      </a:rPr>
                      <m:t>,</m:t>
                    </m:r>
                    <m:r>
                      <a:rPr lang="ar-AE">
                        <a:latin typeface="Cambria Math" panose="02040503050406030204" pitchFamily="18" charset="0"/>
                      </a:rPr>
                      <m:t>𝑎</m:t>
                    </m:r>
                    <m:r>
                      <a:rPr lang="ar-AE">
                        <a:latin typeface="Cambria Math" panose="02040503050406030204" pitchFamily="18" charset="0"/>
                      </a:rPr>
                      <m:t>)</m:t>
                    </m:r>
                    <m:r>
                      <a:rPr lang="ar-AE">
                        <a:latin typeface="Cambria Math" panose="02040503050406030204" pitchFamily="18" charset="0"/>
                      </a:rPr>
                      <m:t>𝛻𝜋</m:t>
                    </m:r>
                    <m:r>
                      <a:rPr lang="ar-AE">
                        <a:latin typeface="Cambria Math" panose="02040503050406030204" pitchFamily="18" charset="0"/>
                      </a:rPr>
                      <m:t>(</m:t>
                    </m:r>
                    <m:r>
                      <a:rPr lang="ar-AE">
                        <a:latin typeface="Cambria Math" panose="02040503050406030204" pitchFamily="18" charset="0"/>
                      </a:rPr>
                      <m:t>𝑎</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𝑆</m:t>
                        </m:r>
                      </m:e>
                      <m:sub>
                        <m:r>
                          <a:rPr lang="ar-AE">
                            <a:latin typeface="Cambria Math" panose="02040503050406030204" pitchFamily="18" charset="0"/>
                          </a:rPr>
                          <m:t>𝑡</m:t>
                        </m:r>
                      </m:sub>
                    </m:sSub>
                    <m:r>
                      <a:rPr lang="ar-AE">
                        <a:latin typeface="Cambria Math" panose="02040503050406030204" pitchFamily="18" charset="0"/>
                      </a:rPr>
                      <m:t>,</m:t>
                    </m:r>
                    <m:r>
                      <a:rPr lang="ar-AE">
                        <a:latin typeface="Cambria Math" panose="02040503050406030204" pitchFamily="18" charset="0"/>
                      </a:rPr>
                      <m:t>𝜽</m:t>
                    </m:r>
                    <m:r>
                      <a:rPr lang="ar-AE">
                        <a:latin typeface="Cambria Math" panose="02040503050406030204" pitchFamily="18" charset="0"/>
                      </a:rPr>
                      <m:t>)]</m:t>
                    </m:r>
                  </m:oMath>
                </a14:m>
                <a:endParaRPr lang="ar-AE" dirty="0"/>
              </a:p>
              <a:p>
                <a:pPr marL="1727200" lvl="1" indent="-457200">
                  <a:buFont typeface="Arial" panose="020B0604020202020204" pitchFamily="34" charset="0"/>
                </a:pPr>
                <a:endParaRPr sz="3000" dirty="0">
                  <a:hlinkClick r:id="rId3"/>
                </a:endParaRPr>
              </a:p>
            </p:txBody>
          </p:sp>
        </mc:Choice>
        <mc:Fallback xmlns="">
          <p:sp>
            <p:nvSpPr>
              <p:cNvPr id="463" name="Linear Monte-Carlo Function Approximation…"/>
              <p:cNvSpPr txBox="1">
                <a:spLocks noGrp="1" noRot="1" noChangeAspect="1" noMove="1" noResize="1" noEditPoints="1" noAdjustHandles="1" noChangeArrowheads="1" noChangeShapeType="1" noTextEdit="1"/>
              </p:cNvSpPr>
              <p:nvPr>
                <p:ph type="body" idx="1"/>
              </p:nvPr>
            </p:nvSpPr>
            <p:spPr>
              <a:prstGeom prst="rect">
                <a:avLst/>
              </a:prstGeom>
              <a:blipFill>
                <a:blip r:embed="rId4"/>
                <a:stretch>
                  <a:fillRect l="-906" t="-691" r="-1269"/>
                </a:stretch>
              </a:blipFill>
              <a:ln w="12700">
                <a:miter lim="400000"/>
              </a:ln>
            </p:spPr>
            <p:txBody>
              <a:bodyPr/>
              <a:lstStyle/>
              <a:p>
                <a:r>
                  <a:rPr lang="en-US">
                    <a:noFill/>
                  </a:rPr>
                  <a:t> </a:t>
                </a:r>
              </a:p>
            </p:txBody>
          </p:sp>
        </mc:Fallback>
      </mc:AlternateContent>
      <p:sp>
        <p:nvSpPr>
          <p:cNvPr id="462" name="Monte-Carlo with Value Function Approximation"/>
          <p:cNvSpPr txBox="1">
            <a:spLocks noGrp="1"/>
          </p:cNvSpPr>
          <p:nvPr>
            <p:ph type="title"/>
          </p:nvPr>
        </p:nvSpPr>
        <p:spPr>
          <a:prstGeom prst="rect">
            <a:avLst/>
          </a:prstGeom>
        </p:spPr>
        <p:txBody>
          <a:bodyPr/>
          <a:lstStyle/>
          <a:p>
            <a:r>
              <a:rPr lang="en-US" dirty="0"/>
              <a:t>REINFORCE: Monte Carlo Policy Gradient</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Tree>
    <p:extLst>
      <p:ext uri="{BB962C8B-B14F-4D97-AF65-F5344CB8AC3E}">
        <p14:creationId xmlns:p14="http://schemas.microsoft.com/office/powerpoint/2010/main" val="30776599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3" name="Linear Monte-Carlo Function Approximation…"/>
              <p:cNvSpPr txBox="1">
                <a:spLocks noGrp="1"/>
              </p:cNvSpPr>
              <p:nvPr>
                <p:ph type="body" idx="1"/>
              </p:nvPr>
            </p:nvSpPr>
            <p:spPr>
              <a:prstGeom prst="rect">
                <a:avLst/>
              </a:prstGeom>
              <a:ln w="12700">
                <a:miter lim="400000"/>
              </a:ln>
            </p:spPr>
            <p:txBody>
              <a:bodyPr lIns="50800" tIns="50800" rIns="50800" bIns="50800" anchor="t">
                <a:noAutofit/>
              </a:bodyPr>
              <a:lstStyle/>
              <a:p>
                <a:r>
                  <a:rPr lang="en-US" sz="3200" dirty="0">
                    <a:solidFill>
                      <a:srgbClr val="028DC5"/>
                    </a:solidFill>
                  </a:rPr>
                  <a:t>REINFORCE</a:t>
                </a:r>
              </a:p>
              <a:p>
                <a:pPr marL="457200" indent="-457200">
                  <a:buFont typeface="Arial" panose="020B0604020202020204" pitchFamily="34" charset="0"/>
                  <a:buChar char="•"/>
                </a:pPr>
                <a:r>
                  <a:rPr lang="en-US" sz="3200" b="0" dirty="0">
                    <a:solidFill>
                      <a:srgbClr val="373737"/>
                    </a:solidFill>
                  </a:rPr>
                  <a:t>Here we continue our derivation of REINFORCE by introducing </a:t>
                </a:r>
                <a14:m>
                  <m:oMath xmlns:m="http://schemas.openxmlformats.org/officeDocument/2006/math">
                    <m:sSub>
                      <m:sSubPr>
                        <m:ctrlPr>
                          <a:rPr lang="ar-AE" sz="3200" b="0" i="1">
                            <a:solidFill>
                              <a:srgbClr val="373737"/>
                            </a:solidFill>
                            <a:latin typeface="Cambria Math" panose="02040503050406030204" pitchFamily="18" charset="0"/>
                          </a:rPr>
                        </m:ctrlPr>
                      </m:sSubPr>
                      <m:e>
                        <m:r>
                          <a:rPr lang="ar-AE" sz="3200" b="0">
                            <a:solidFill>
                              <a:srgbClr val="373737"/>
                            </a:solidFill>
                            <a:latin typeface="Cambria Math" panose="02040503050406030204" pitchFamily="18" charset="0"/>
                          </a:rPr>
                          <m:t>𝐴</m:t>
                        </m:r>
                      </m:e>
                      <m:sub>
                        <m:r>
                          <a:rPr lang="ar-AE" sz="3200" b="0">
                            <a:solidFill>
                              <a:srgbClr val="373737"/>
                            </a:solidFill>
                            <a:latin typeface="Cambria Math" panose="02040503050406030204" pitchFamily="18" charset="0"/>
                          </a:rPr>
                          <m:t>𝑡</m:t>
                        </m:r>
                      </m:sub>
                    </m:sSub>
                  </m:oMath>
                </a14:m>
                <a:r>
                  <a:rPr lang="ar-AE" sz="3200" b="0" dirty="0">
                    <a:solidFill>
                      <a:srgbClr val="373737"/>
                    </a:solidFill>
                  </a:rPr>
                  <a:t> </a:t>
                </a:r>
                <a:r>
                  <a:rPr lang="en-US" sz="3200" b="0" dirty="0">
                    <a:solidFill>
                      <a:srgbClr val="373737"/>
                    </a:solidFill>
                  </a:rPr>
                  <a:t>in the same way as we introduced </a:t>
                </a:r>
                <a14:m>
                  <m:oMath xmlns:m="http://schemas.openxmlformats.org/officeDocument/2006/math">
                    <m:sSub>
                      <m:sSubPr>
                        <m:ctrlPr>
                          <a:rPr lang="ar-AE" sz="3200" b="0" i="1">
                            <a:solidFill>
                              <a:srgbClr val="373737"/>
                            </a:solidFill>
                            <a:latin typeface="Cambria Math" panose="02040503050406030204" pitchFamily="18" charset="0"/>
                          </a:rPr>
                        </m:ctrlPr>
                      </m:sSubPr>
                      <m:e>
                        <m:r>
                          <a:rPr lang="ar-AE" sz="3200" b="0">
                            <a:solidFill>
                              <a:srgbClr val="373737"/>
                            </a:solidFill>
                            <a:latin typeface="Cambria Math" panose="02040503050406030204" pitchFamily="18" charset="0"/>
                          </a:rPr>
                          <m:t>𝑆</m:t>
                        </m:r>
                      </m:e>
                      <m:sub>
                        <m:r>
                          <a:rPr lang="ar-AE" sz="3200" b="0">
                            <a:solidFill>
                              <a:srgbClr val="373737"/>
                            </a:solidFill>
                            <a:latin typeface="Cambria Math" panose="02040503050406030204" pitchFamily="18" charset="0"/>
                          </a:rPr>
                          <m:t>𝑡</m:t>
                        </m:r>
                      </m:sub>
                    </m:sSub>
                  </m:oMath>
                </a14:m>
                <a:r>
                  <a:rPr lang="ar-AE" sz="3200" b="0" dirty="0">
                    <a:solidFill>
                      <a:srgbClr val="373737"/>
                    </a:solidFill>
                  </a:rPr>
                  <a:t> </a:t>
                </a:r>
                <a:r>
                  <a:rPr lang="en-US" sz="3200" b="0" dirty="0">
                    <a:solidFill>
                      <a:srgbClr val="373737"/>
                    </a:solidFill>
                  </a:rPr>
                  <a:t>by replacing a sum over the random variable’s possible values by an expectation under </a:t>
                </a:r>
                <a14:m>
                  <m:oMath xmlns:m="http://schemas.openxmlformats.org/officeDocument/2006/math">
                    <m:r>
                      <a:rPr lang="en-US" sz="3200" b="0">
                        <a:solidFill>
                          <a:srgbClr val="373737"/>
                        </a:solidFill>
                        <a:latin typeface="Cambria Math" panose="02040503050406030204" pitchFamily="18" charset="0"/>
                      </a:rPr>
                      <m:t>𝜋</m:t>
                    </m:r>
                  </m:oMath>
                </a14:m>
                <a:r>
                  <a:rPr lang="en-US" sz="3200" b="0" dirty="0">
                    <a:solidFill>
                      <a:srgbClr val="373737"/>
                    </a:solidFill>
                  </a:rPr>
                  <a:t>, and then sampling the expectation:</a:t>
                </a:r>
              </a:p>
              <a:p>
                <a:pPr marL="2540000" lvl="4" indent="0">
                  <a:buNone/>
                </a:pPr>
                <a14:m>
                  <m:oMathPara xmlns:m="http://schemas.openxmlformats.org/officeDocument/2006/math">
                    <m:oMathParaPr>
                      <m:jc m:val="left"/>
                    </m:oMathParaPr>
                    <m:oMath xmlns:m="http://schemas.openxmlformats.org/officeDocument/2006/math">
                      <m:r>
                        <a:rPr lang="en-US" sz="3200">
                          <a:latin typeface="Cambria Math" panose="02040503050406030204" pitchFamily="18" charset="0"/>
                        </a:rPr>
                        <m:t>𝛻</m:t>
                      </m:r>
                      <m:r>
                        <a:rPr lang="en-US" sz="3200">
                          <a:latin typeface="Cambria Math" panose="02040503050406030204" pitchFamily="18" charset="0"/>
                        </a:rPr>
                        <m:t>𝐽</m:t>
                      </m:r>
                      <m:r>
                        <a:rPr lang="en-US" sz="3200">
                          <a:latin typeface="Cambria Math" panose="02040503050406030204" pitchFamily="18" charset="0"/>
                        </a:rPr>
                        <m:t>(</m:t>
                      </m:r>
                      <m:sSub>
                        <m:sSubPr>
                          <m:ctrlPr>
                            <a:rPr lang="ar-AE" sz="3200" i="1">
                              <a:latin typeface="Cambria Math" panose="02040503050406030204" pitchFamily="18" charset="0"/>
                            </a:rPr>
                          </m:ctrlPr>
                        </m:sSubPr>
                        <m:e>
                          <m:r>
                            <a:rPr lang="ar-AE" sz="3200">
                              <a:latin typeface="Cambria Math" panose="02040503050406030204" pitchFamily="18" charset="0"/>
                            </a:rPr>
                            <m:t>𝜽</m:t>
                          </m:r>
                        </m:e>
                        <m:sub>
                          <m:r>
                            <a:rPr lang="ar-AE" sz="3200">
                              <a:latin typeface="Cambria Math" panose="02040503050406030204" pitchFamily="18" charset="0"/>
                            </a:rPr>
                            <m:t>𝑡</m:t>
                          </m:r>
                        </m:sub>
                      </m:sSub>
                      <m:r>
                        <a:rPr lang="ar-AE" sz="3200">
                          <a:latin typeface="Cambria Math" panose="02040503050406030204" pitchFamily="18" charset="0"/>
                        </a:rPr>
                        <m:t>)=</m:t>
                      </m:r>
                      <m:sSub>
                        <m:sSubPr>
                          <m:ctrlPr>
                            <a:rPr lang="ar-AE" sz="3200" i="1">
                              <a:latin typeface="Cambria Math" panose="02040503050406030204" pitchFamily="18" charset="0"/>
                            </a:rPr>
                          </m:ctrlPr>
                        </m:sSubPr>
                        <m:e>
                          <m:r>
                            <a:rPr lang="ar-AE" sz="3200">
                              <a:latin typeface="Cambria Math" panose="02040503050406030204" pitchFamily="18" charset="0"/>
                            </a:rPr>
                            <m:t>𝔼</m:t>
                          </m:r>
                        </m:e>
                        <m:sub>
                          <m:r>
                            <a:rPr lang="ar-AE" sz="3200">
                              <a:latin typeface="Cambria Math" panose="02040503050406030204" pitchFamily="18" charset="0"/>
                            </a:rPr>
                            <m:t>𝜋</m:t>
                          </m:r>
                        </m:sub>
                      </m:sSub>
                      <m:r>
                        <a:rPr lang="ar-AE" sz="3200">
                          <a:latin typeface="Cambria Math" panose="02040503050406030204" pitchFamily="18" charset="0"/>
                        </a:rPr>
                        <m:t>[</m:t>
                      </m:r>
                      <m:limLow>
                        <m:limLowPr>
                          <m:ctrlPr>
                            <a:rPr lang="ar-AE" sz="3200" i="1">
                              <a:latin typeface="Cambria Math" panose="02040503050406030204" pitchFamily="18" charset="0"/>
                            </a:rPr>
                          </m:ctrlPr>
                        </m:limLowPr>
                        <m:e>
                          <m:r>
                            <a:rPr lang="ar-AE" sz="3200">
                              <a:latin typeface="Cambria Math" panose="02040503050406030204" pitchFamily="18" charset="0"/>
                            </a:rPr>
                            <m:t>∑</m:t>
                          </m:r>
                        </m:e>
                        <m:lim>
                          <m:r>
                            <a:rPr lang="ar-AE" sz="3200">
                              <a:latin typeface="Cambria Math" panose="02040503050406030204" pitchFamily="18" charset="0"/>
                            </a:rPr>
                            <m:t>𝑎</m:t>
                          </m:r>
                        </m:lim>
                      </m:limLow>
                      <m:r>
                        <a:rPr lang="ar-AE" sz="3200">
                          <a:latin typeface="Cambria Math" panose="02040503050406030204" pitchFamily="18" charset="0"/>
                        </a:rPr>
                        <m:t>𝜋</m:t>
                      </m:r>
                      <m:r>
                        <a:rPr lang="ar-AE" sz="3200">
                          <a:latin typeface="Cambria Math" panose="02040503050406030204" pitchFamily="18" charset="0"/>
                        </a:rPr>
                        <m:t>(</m:t>
                      </m:r>
                      <m:r>
                        <a:rPr lang="ar-AE" sz="3200">
                          <a:latin typeface="Cambria Math" panose="02040503050406030204" pitchFamily="18" charset="0"/>
                        </a:rPr>
                        <m:t>𝑎</m:t>
                      </m:r>
                      <m:r>
                        <a:rPr lang="ar-AE" sz="3200">
                          <a:latin typeface="Cambria Math" panose="02040503050406030204" pitchFamily="18" charset="0"/>
                        </a:rPr>
                        <m:t>|</m:t>
                      </m:r>
                      <m:sSub>
                        <m:sSubPr>
                          <m:ctrlPr>
                            <a:rPr lang="ar-AE" sz="3200" i="1">
                              <a:latin typeface="Cambria Math" panose="02040503050406030204" pitchFamily="18" charset="0"/>
                            </a:rPr>
                          </m:ctrlPr>
                        </m:sSubPr>
                        <m:e>
                          <m:r>
                            <a:rPr lang="ar-AE" sz="3200">
                              <a:latin typeface="Cambria Math" panose="02040503050406030204" pitchFamily="18" charset="0"/>
                            </a:rPr>
                            <m:t>𝑆</m:t>
                          </m:r>
                        </m:e>
                        <m:sub>
                          <m:r>
                            <a:rPr lang="ar-AE" sz="3200">
                              <a:latin typeface="Cambria Math" panose="02040503050406030204" pitchFamily="18" charset="0"/>
                            </a:rPr>
                            <m:t>𝑡</m:t>
                          </m:r>
                        </m:sub>
                      </m:sSub>
                      <m:r>
                        <a:rPr lang="ar-AE" sz="3200">
                          <a:latin typeface="Cambria Math" panose="02040503050406030204" pitchFamily="18" charset="0"/>
                        </a:rPr>
                        <m:t>,</m:t>
                      </m:r>
                      <m:r>
                        <a:rPr lang="ar-AE" sz="3200">
                          <a:latin typeface="Cambria Math" panose="02040503050406030204" pitchFamily="18" charset="0"/>
                        </a:rPr>
                        <m:t>𝜃</m:t>
                      </m:r>
                      <m:r>
                        <a:rPr lang="ar-AE" sz="3200">
                          <a:latin typeface="Cambria Math" panose="02040503050406030204" pitchFamily="18" charset="0"/>
                        </a:rPr>
                        <m:t>)</m:t>
                      </m:r>
                      <m:sSub>
                        <m:sSubPr>
                          <m:ctrlPr>
                            <a:rPr lang="ar-AE" sz="3200" i="1">
                              <a:latin typeface="Cambria Math" panose="02040503050406030204" pitchFamily="18" charset="0"/>
                            </a:rPr>
                          </m:ctrlPr>
                        </m:sSubPr>
                        <m:e>
                          <m:r>
                            <a:rPr lang="ar-AE" sz="3200">
                              <a:latin typeface="Cambria Math" panose="02040503050406030204" pitchFamily="18" charset="0"/>
                            </a:rPr>
                            <m:t>𝑄</m:t>
                          </m:r>
                        </m:e>
                        <m:sub>
                          <m:r>
                            <a:rPr lang="ar-AE" sz="3200">
                              <a:latin typeface="Cambria Math" panose="02040503050406030204" pitchFamily="18" charset="0"/>
                            </a:rPr>
                            <m:t>𝜋</m:t>
                          </m:r>
                        </m:sub>
                      </m:sSub>
                      <m:r>
                        <a:rPr lang="ar-AE" sz="3200">
                          <a:latin typeface="Cambria Math" panose="02040503050406030204" pitchFamily="18" charset="0"/>
                        </a:rPr>
                        <m:t>(</m:t>
                      </m:r>
                      <m:sSub>
                        <m:sSubPr>
                          <m:ctrlPr>
                            <a:rPr lang="ar-AE" sz="3200" i="1">
                              <a:latin typeface="Cambria Math" panose="02040503050406030204" pitchFamily="18" charset="0"/>
                            </a:rPr>
                          </m:ctrlPr>
                        </m:sSubPr>
                        <m:e>
                          <m:r>
                            <a:rPr lang="ar-AE" sz="3200">
                              <a:latin typeface="Cambria Math" panose="02040503050406030204" pitchFamily="18" charset="0"/>
                            </a:rPr>
                            <m:t>𝑆</m:t>
                          </m:r>
                        </m:e>
                        <m:sub>
                          <m:r>
                            <a:rPr lang="ar-AE" sz="3200">
                              <a:latin typeface="Cambria Math" panose="02040503050406030204" pitchFamily="18" charset="0"/>
                            </a:rPr>
                            <m:t>𝑡</m:t>
                          </m:r>
                        </m:sub>
                      </m:sSub>
                      <m:r>
                        <a:rPr lang="ar-AE" sz="3200">
                          <a:latin typeface="Cambria Math" panose="02040503050406030204" pitchFamily="18" charset="0"/>
                        </a:rPr>
                        <m:t>,</m:t>
                      </m:r>
                      <m:r>
                        <a:rPr lang="ar-AE" sz="3200">
                          <a:latin typeface="Cambria Math" panose="02040503050406030204" pitchFamily="18" charset="0"/>
                        </a:rPr>
                        <m:t>𝑎</m:t>
                      </m:r>
                      <m:r>
                        <a:rPr lang="ar-AE" sz="3200">
                          <a:latin typeface="Cambria Math" panose="02040503050406030204" pitchFamily="18" charset="0"/>
                        </a:rPr>
                        <m:t>)</m:t>
                      </m:r>
                      <m:f>
                        <m:fPr>
                          <m:ctrlPr>
                            <a:rPr lang="ar-AE" sz="3200" i="1">
                              <a:latin typeface="Cambria Math" panose="02040503050406030204" pitchFamily="18" charset="0"/>
                            </a:rPr>
                          </m:ctrlPr>
                        </m:fPr>
                        <m:num>
                          <m:r>
                            <a:rPr lang="ar-AE" sz="3200">
                              <a:latin typeface="Cambria Math" panose="02040503050406030204" pitchFamily="18" charset="0"/>
                            </a:rPr>
                            <m:t>𝛻𝜋</m:t>
                          </m:r>
                          <m:r>
                            <a:rPr lang="ar-AE" sz="3200">
                              <a:latin typeface="Cambria Math" panose="02040503050406030204" pitchFamily="18" charset="0"/>
                            </a:rPr>
                            <m:t>(</m:t>
                          </m:r>
                          <m:r>
                            <a:rPr lang="ar-AE" sz="3200">
                              <a:latin typeface="Cambria Math" panose="02040503050406030204" pitchFamily="18" charset="0"/>
                            </a:rPr>
                            <m:t>𝑎</m:t>
                          </m:r>
                          <m:r>
                            <a:rPr lang="ar-AE" sz="3200">
                              <a:latin typeface="Cambria Math" panose="02040503050406030204" pitchFamily="18" charset="0"/>
                            </a:rPr>
                            <m:t>|</m:t>
                          </m:r>
                          <m:sSub>
                            <m:sSubPr>
                              <m:ctrlPr>
                                <a:rPr lang="ar-AE" sz="3200" i="1">
                                  <a:latin typeface="Cambria Math" panose="02040503050406030204" pitchFamily="18" charset="0"/>
                                </a:rPr>
                              </m:ctrlPr>
                            </m:sSubPr>
                            <m:e>
                              <m:r>
                                <a:rPr lang="ar-AE" sz="3200">
                                  <a:latin typeface="Cambria Math" panose="02040503050406030204" pitchFamily="18" charset="0"/>
                                </a:rPr>
                                <m:t>𝑆</m:t>
                              </m:r>
                            </m:e>
                            <m:sub>
                              <m:r>
                                <a:rPr lang="ar-AE" sz="3200">
                                  <a:latin typeface="Cambria Math" panose="02040503050406030204" pitchFamily="18" charset="0"/>
                                </a:rPr>
                                <m:t>𝑡</m:t>
                              </m:r>
                            </m:sub>
                          </m:sSub>
                          <m:r>
                            <a:rPr lang="ar-AE" sz="3200">
                              <a:latin typeface="Cambria Math" panose="02040503050406030204" pitchFamily="18" charset="0"/>
                            </a:rPr>
                            <m:t>,</m:t>
                          </m:r>
                          <m:r>
                            <a:rPr lang="ar-AE" sz="3200">
                              <a:latin typeface="Cambria Math" panose="02040503050406030204" pitchFamily="18" charset="0"/>
                            </a:rPr>
                            <m:t>𝜽</m:t>
                          </m:r>
                          <m:r>
                            <a:rPr lang="ar-AE" sz="3200">
                              <a:latin typeface="Cambria Math" panose="02040503050406030204" pitchFamily="18" charset="0"/>
                            </a:rPr>
                            <m:t>)</m:t>
                          </m:r>
                        </m:num>
                        <m:den>
                          <m:r>
                            <a:rPr lang="ar-AE" sz="3200">
                              <a:latin typeface="Cambria Math" panose="02040503050406030204" pitchFamily="18" charset="0"/>
                            </a:rPr>
                            <m:t>𝜋</m:t>
                          </m:r>
                          <m:r>
                            <a:rPr lang="ar-AE" sz="3200">
                              <a:latin typeface="Cambria Math" panose="02040503050406030204" pitchFamily="18" charset="0"/>
                            </a:rPr>
                            <m:t>(</m:t>
                          </m:r>
                          <m:r>
                            <a:rPr lang="ar-AE" sz="3200">
                              <a:latin typeface="Cambria Math" panose="02040503050406030204" pitchFamily="18" charset="0"/>
                            </a:rPr>
                            <m:t>𝑎</m:t>
                          </m:r>
                          <m:r>
                            <a:rPr lang="ar-AE" sz="3200">
                              <a:latin typeface="Cambria Math" panose="02040503050406030204" pitchFamily="18" charset="0"/>
                            </a:rPr>
                            <m:t>|</m:t>
                          </m:r>
                          <m:sSub>
                            <m:sSubPr>
                              <m:ctrlPr>
                                <a:rPr lang="ar-AE" sz="3200" i="1">
                                  <a:latin typeface="Cambria Math" panose="02040503050406030204" pitchFamily="18" charset="0"/>
                                </a:rPr>
                              </m:ctrlPr>
                            </m:sSubPr>
                            <m:e>
                              <m:r>
                                <a:rPr lang="ar-AE" sz="3200">
                                  <a:latin typeface="Cambria Math" panose="02040503050406030204" pitchFamily="18" charset="0"/>
                                </a:rPr>
                                <m:t>𝑆</m:t>
                              </m:r>
                            </m:e>
                            <m:sub>
                              <m:r>
                                <a:rPr lang="ar-AE" sz="3200">
                                  <a:latin typeface="Cambria Math" panose="02040503050406030204" pitchFamily="18" charset="0"/>
                                </a:rPr>
                                <m:t>𝑡</m:t>
                              </m:r>
                            </m:sub>
                          </m:sSub>
                          <m:r>
                            <a:rPr lang="ar-AE" sz="3200">
                              <a:latin typeface="Cambria Math" panose="02040503050406030204" pitchFamily="18" charset="0"/>
                            </a:rPr>
                            <m:t>,</m:t>
                          </m:r>
                          <m:r>
                            <a:rPr lang="ar-AE" sz="3200">
                              <a:latin typeface="Cambria Math" panose="02040503050406030204" pitchFamily="18" charset="0"/>
                            </a:rPr>
                            <m:t>𝜽</m:t>
                          </m:r>
                          <m:r>
                            <a:rPr lang="ar-AE" sz="3200">
                              <a:latin typeface="Cambria Math" panose="02040503050406030204" pitchFamily="18" charset="0"/>
                            </a:rPr>
                            <m:t>)</m:t>
                          </m:r>
                        </m:den>
                      </m:f>
                      <m:r>
                        <a:rPr lang="ar-AE" sz="3200">
                          <a:latin typeface="Cambria Math" panose="02040503050406030204" pitchFamily="18" charset="0"/>
                        </a:rPr>
                        <m:t>]</m:t>
                      </m:r>
                    </m:oMath>
                  </m:oMathPara>
                </a14:m>
                <a:endParaRPr lang="ar-AE" sz="3200" dirty="0"/>
              </a:p>
              <a:p>
                <a:pPr marL="3810000" lvl="6" indent="0">
                  <a:buNone/>
                </a:pPr>
                <a14:m>
                  <m:oMath xmlns:m="http://schemas.openxmlformats.org/officeDocument/2006/math">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𝔼</m:t>
                        </m:r>
                      </m:e>
                      <m:sub>
                        <m:r>
                          <a:rPr lang="ar-AE">
                            <a:latin typeface="Cambria Math" panose="02040503050406030204" pitchFamily="18" charset="0"/>
                          </a:rPr>
                          <m:t>𝜋</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𝑄</m:t>
                        </m:r>
                      </m:e>
                      <m:sub>
                        <m:r>
                          <a:rPr lang="ar-AE">
                            <a:latin typeface="Cambria Math" panose="02040503050406030204" pitchFamily="18" charset="0"/>
                          </a:rPr>
                          <m:t>𝜋</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𝑆</m:t>
                        </m:r>
                      </m:e>
                      <m:sub>
                        <m:r>
                          <a:rPr lang="ar-AE">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𝐴</m:t>
                        </m:r>
                      </m:e>
                      <m:sub>
                        <m:r>
                          <a:rPr lang="ar-AE">
                            <a:latin typeface="Cambria Math" panose="02040503050406030204" pitchFamily="18" charset="0"/>
                          </a:rPr>
                          <m:t>𝑡</m:t>
                        </m:r>
                      </m:sub>
                    </m:sSub>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𝛻𝜋</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𝐴</m:t>
                            </m:r>
                          </m:e>
                          <m:sub>
                            <m:r>
                              <a:rPr lang="ar-AE">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𝑆</m:t>
                            </m:r>
                          </m:e>
                          <m:sub>
                            <m:r>
                              <a:rPr lang="ar-AE">
                                <a:latin typeface="Cambria Math" panose="02040503050406030204" pitchFamily="18" charset="0"/>
                              </a:rPr>
                              <m:t>𝑡</m:t>
                            </m:r>
                          </m:sub>
                        </m:sSub>
                        <m:r>
                          <a:rPr lang="ar-AE">
                            <a:latin typeface="Cambria Math" panose="02040503050406030204" pitchFamily="18" charset="0"/>
                          </a:rPr>
                          <m:t>,</m:t>
                        </m:r>
                        <m:r>
                          <a:rPr lang="ar-AE">
                            <a:latin typeface="Cambria Math" panose="02040503050406030204" pitchFamily="18" charset="0"/>
                          </a:rPr>
                          <m:t>𝜽</m:t>
                        </m:r>
                        <m:r>
                          <a:rPr lang="ar-AE">
                            <a:latin typeface="Cambria Math" panose="02040503050406030204" pitchFamily="18" charset="0"/>
                          </a:rPr>
                          <m:t>)</m:t>
                        </m:r>
                      </m:num>
                      <m:den>
                        <m:r>
                          <a:rPr lang="ar-AE">
                            <a:latin typeface="Cambria Math" panose="02040503050406030204" pitchFamily="18" charset="0"/>
                          </a:rPr>
                          <m:t>𝜋</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𝐴</m:t>
                            </m:r>
                          </m:e>
                          <m:sub>
                            <m:r>
                              <a:rPr lang="ar-AE">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𝑆</m:t>
                            </m:r>
                          </m:e>
                          <m:sub>
                            <m:r>
                              <a:rPr lang="ar-AE">
                                <a:latin typeface="Cambria Math" panose="02040503050406030204" pitchFamily="18" charset="0"/>
                              </a:rPr>
                              <m:t>𝑡</m:t>
                            </m:r>
                          </m:sub>
                        </m:sSub>
                        <m:r>
                          <a:rPr lang="ar-AE">
                            <a:latin typeface="Cambria Math" panose="02040503050406030204" pitchFamily="18" charset="0"/>
                          </a:rPr>
                          <m:t>,</m:t>
                        </m:r>
                        <m:r>
                          <a:rPr lang="ar-AE">
                            <a:latin typeface="Cambria Math" panose="02040503050406030204" pitchFamily="18" charset="0"/>
                          </a:rPr>
                          <m:t>𝜽</m:t>
                        </m:r>
                        <m:r>
                          <a:rPr lang="ar-AE">
                            <a:latin typeface="Cambria Math" panose="02040503050406030204" pitchFamily="18" charset="0"/>
                          </a:rPr>
                          <m:t>)</m:t>
                        </m:r>
                      </m:den>
                    </m:f>
                    <m:r>
                      <a:rPr lang="ar-AE">
                        <a:latin typeface="Cambria Math" panose="02040503050406030204" pitchFamily="18" charset="0"/>
                      </a:rPr>
                      <m:t>]</m:t>
                    </m:r>
                  </m:oMath>
                </a14:m>
                <a:r>
                  <a:rPr lang="ar-AE" dirty="0"/>
                  <a:t>, </a:t>
                </a:r>
                <a:r>
                  <a:rPr lang="en-US" dirty="0"/>
                  <a:t>replacing a by the sample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𝐴</m:t>
                        </m:r>
                      </m:e>
                      <m:sub>
                        <m:r>
                          <a:rPr lang="ar-AE">
                            <a:latin typeface="Cambria Math" panose="02040503050406030204" pitchFamily="18" charset="0"/>
                          </a:rPr>
                          <m:t>𝑡</m:t>
                        </m:r>
                      </m:sub>
                    </m:sSub>
                    <m:r>
                      <a:rPr lang="ar-AE">
                        <a:latin typeface="Cambria Math" panose="02040503050406030204" pitchFamily="18" charset="0"/>
                      </a:rPr>
                      <m:t>∼</m:t>
                    </m:r>
                    <m:r>
                      <a:rPr lang="ar-AE">
                        <a:latin typeface="Cambria Math" panose="02040503050406030204" pitchFamily="18" charset="0"/>
                      </a:rPr>
                      <m:t>𝜋</m:t>
                    </m:r>
                  </m:oMath>
                </a14:m>
                <a:endParaRPr lang="ar-AE" dirty="0"/>
              </a:p>
              <a:p>
                <a:pPr marL="3810000" lvl="6" indent="0">
                  <a:buNone/>
                </a:pPr>
                <a14:m>
                  <m:oMath xmlns:m="http://schemas.openxmlformats.org/officeDocument/2006/math">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𝔼</m:t>
                        </m:r>
                      </m:e>
                      <m:sub>
                        <m:r>
                          <a:rPr lang="ar-AE">
                            <a:latin typeface="Cambria Math" panose="02040503050406030204" pitchFamily="18" charset="0"/>
                          </a:rPr>
                          <m:t>𝜋</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𝐺</m:t>
                        </m:r>
                      </m:e>
                      <m:sub>
                        <m:r>
                          <a:rPr lang="ar-AE">
                            <a:latin typeface="Cambria Math" panose="02040503050406030204" pitchFamily="18" charset="0"/>
                          </a:rPr>
                          <m:t>𝑡</m:t>
                        </m:r>
                      </m:sub>
                    </m:sSub>
                    <m:f>
                      <m:fPr>
                        <m:ctrlPr>
                          <a:rPr lang="ar-AE" i="1">
                            <a:latin typeface="Cambria Math" panose="02040503050406030204" pitchFamily="18" charset="0"/>
                          </a:rPr>
                        </m:ctrlPr>
                      </m:fPr>
                      <m:num>
                        <m:r>
                          <a:rPr lang="ar-AE">
                            <a:latin typeface="Cambria Math" panose="02040503050406030204" pitchFamily="18" charset="0"/>
                          </a:rPr>
                          <m:t>𝛻𝜋</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𝐴</m:t>
                            </m:r>
                          </m:e>
                          <m:sub>
                            <m:r>
                              <a:rPr lang="ar-AE">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𝑆</m:t>
                            </m:r>
                          </m:e>
                          <m:sub>
                            <m:r>
                              <a:rPr lang="ar-AE">
                                <a:latin typeface="Cambria Math" panose="02040503050406030204" pitchFamily="18" charset="0"/>
                              </a:rPr>
                              <m:t>𝑡</m:t>
                            </m:r>
                          </m:sub>
                        </m:sSub>
                        <m:r>
                          <a:rPr lang="ar-AE">
                            <a:latin typeface="Cambria Math" panose="02040503050406030204" pitchFamily="18" charset="0"/>
                          </a:rPr>
                          <m:t>,</m:t>
                        </m:r>
                        <m:r>
                          <a:rPr lang="ar-AE">
                            <a:latin typeface="Cambria Math" panose="02040503050406030204" pitchFamily="18" charset="0"/>
                          </a:rPr>
                          <m:t>𝜽</m:t>
                        </m:r>
                        <m:r>
                          <a:rPr lang="ar-AE">
                            <a:latin typeface="Cambria Math" panose="02040503050406030204" pitchFamily="18" charset="0"/>
                          </a:rPr>
                          <m:t>)</m:t>
                        </m:r>
                      </m:num>
                      <m:den>
                        <m:r>
                          <a:rPr lang="ar-AE">
                            <a:latin typeface="Cambria Math" panose="02040503050406030204" pitchFamily="18" charset="0"/>
                          </a:rPr>
                          <m:t>𝜋</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𝐴</m:t>
                            </m:r>
                          </m:e>
                          <m:sub>
                            <m:r>
                              <a:rPr lang="ar-AE">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𝑆</m:t>
                            </m:r>
                          </m:e>
                          <m:sub>
                            <m:r>
                              <a:rPr lang="ar-AE">
                                <a:latin typeface="Cambria Math" panose="02040503050406030204" pitchFamily="18" charset="0"/>
                              </a:rPr>
                              <m:t>𝑡</m:t>
                            </m:r>
                          </m:sub>
                        </m:sSub>
                        <m:r>
                          <a:rPr lang="ar-AE">
                            <a:latin typeface="Cambria Math" panose="02040503050406030204" pitchFamily="18" charset="0"/>
                          </a:rPr>
                          <m:t>,</m:t>
                        </m:r>
                        <m:r>
                          <a:rPr lang="ar-AE">
                            <a:latin typeface="Cambria Math" panose="02040503050406030204" pitchFamily="18" charset="0"/>
                          </a:rPr>
                          <m:t>𝜽</m:t>
                        </m:r>
                        <m:r>
                          <a:rPr lang="ar-AE">
                            <a:latin typeface="Cambria Math" panose="02040503050406030204" pitchFamily="18" charset="0"/>
                          </a:rPr>
                          <m:t>)</m:t>
                        </m:r>
                      </m:den>
                    </m:f>
                    <m:r>
                      <a:rPr lang="ar-AE">
                        <a:latin typeface="Cambria Math" panose="02040503050406030204" pitchFamily="18" charset="0"/>
                      </a:rPr>
                      <m:t>]</m:t>
                    </m:r>
                  </m:oMath>
                </a14:m>
                <a:r>
                  <a:rPr lang="ar-AE" dirty="0"/>
                  <a:t>, </a:t>
                </a:r>
                <a:r>
                  <a:rPr lang="en-US" dirty="0"/>
                  <a:t>because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𝔼</m:t>
                        </m:r>
                      </m:e>
                      <m:sub>
                        <m:r>
                          <a:rPr lang="ar-AE">
                            <a:latin typeface="Cambria Math" panose="02040503050406030204" pitchFamily="18" charset="0"/>
                          </a:rPr>
                          <m:t>𝜋</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𝐺</m:t>
                        </m:r>
                      </m:e>
                      <m:sub>
                        <m:r>
                          <a:rPr lang="ar-AE">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𝑆</m:t>
                        </m:r>
                      </m:e>
                      <m:sub>
                        <m:r>
                          <a:rPr lang="ar-AE">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𝐴</m:t>
                        </m:r>
                      </m:e>
                      <m:sub>
                        <m:r>
                          <a:rPr lang="ar-AE">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𝑄</m:t>
                        </m:r>
                      </m:e>
                      <m:sub>
                        <m:r>
                          <a:rPr lang="ar-AE">
                            <a:latin typeface="Cambria Math" panose="02040503050406030204" pitchFamily="18" charset="0"/>
                          </a:rPr>
                          <m:t>𝜋</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𝑆</m:t>
                        </m:r>
                      </m:e>
                      <m:sub>
                        <m:r>
                          <a:rPr lang="ar-AE">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𝐴</m:t>
                        </m:r>
                      </m:e>
                      <m:sub>
                        <m:r>
                          <a:rPr lang="ar-AE">
                            <a:latin typeface="Cambria Math" panose="02040503050406030204" pitchFamily="18" charset="0"/>
                          </a:rPr>
                          <m:t>𝑡</m:t>
                        </m:r>
                      </m:sub>
                    </m:sSub>
                    <m:r>
                      <a:rPr lang="ar-AE">
                        <a:latin typeface="Cambria Math" panose="02040503050406030204" pitchFamily="18" charset="0"/>
                      </a:rPr>
                      <m:t>)</m:t>
                    </m:r>
                  </m:oMath>
                </a14:m>
                <a:endParaRPr lang="ar-AE" dirty="0"/>
              </a:p>
              <a:p>
                <a:pPr marL="1727200" lvl="1" indent="-457200">
                  <a:buFont typeface="Arial" panose="020B0604020202020204" pitchFamily="34" charset="0"/>
                </a:pPr>
                <a:endParaRPr sz="3000" dirty="0">
                  <a:hlinkClick r:id="rId3"/>
                </a:endParaRPr>
              </a:p>
            </p:txBody>
          </p:sp>
        </mc:Choice>
        <mc:Fallback xmlns="">
          <p:sp>
            <p:nvSpPr>
              <p:cNvPr id="463" name="Linear Monte-Carlo Function Approximation…"/>
              <p:cNvSpPr txBox="1">
                <a:spLocks noGrp="1" noRot="1" noChangeAspect="1" noMove="1" noResize="1" noEditPoints="1" noAdjustHandles="1" noChangeArrowheads="1" noChangeShapeType="1" noTextEdit="1"/>
              </p:cNvSpPr>
              <p:nvPr>
                <p:ph type="body" idx="1"/>
              </p:nvPr>
            </p:nvSpPr>
            <p:spPr>
              <a:prstGeom prst="rect">
                <a:avLst/>
              </a:prstGeom>
              <a:blipFill>
                <a:blip r:embed="rId4"/>
                <a:stretch>
                  <a:fillRect l="-906" t="-691"/>
                </a:stretch>
              </a:blipFill>
              <a:ln w="12700">
                <a:miter lim="400000"/>
              </a:ln>
            </p:spPr>
            <p:txBody>
              <a:bodyPr/>
              <a:lstStyle/>
              <a:p>
                <a:r>
                  <a:rPr lang="en-US">
                    <a:noFill/>
                  </a:rPr>
                  <a:t> </a:t>
                </a:r>
              </a:p>
            </p:txBody>
          </p:sp>
        </mc:Fallback>
      </mc:AlternateContent>
      <p:sp>
        <p:nvSpPr>
          <p:cNvPr id="462" name="Monte-Carlo with Value Function Approximation"/>
          <p:cNvSpPr txBox="1">
            <a:spLocks noGrp="1"/>
          </p:cNvSpPr>
          <p:nvPr>
            <p:ph type="title"/>
          </p:nvPr>
        </p:nvSpPr>
        <p:spPr>
          <a:prstGeom prst="rect">
            <a:avLst/>
          </a:prstGeom>
        </p:spPr>
        <p:txBody>
          <a:bodyPr/>
          <a:lstStyle/>
          <a:p>
            <a:r>
              <a:rPr lang="en-US" dirty="0"/>
              <a:t>REINFORCE: Monte Carlo Policy Gradient</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spTree>
    <p:extLst>
      <p:ext uri="{BB962C8B-B14F-4D97-AF65-F5344CB8AC3E}">
        <p14:creationId xmlns:p14="http://schemas.microsoft.com/office/powerpoint/2010/main" val="6956227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3" name="Linear Monte-Carlo Function Approximation…"/>
              <p:cNvSpPr txBox="1">
                <a:spLocks noGrp="1"/>
              </p:cNvSpPr>
              <p:nvPr>
                <p:ph type="body" idx="1"/>
              </p:nvPr>
            </p:nvSpPr>
            <p:spPr>
              <a:prstGeom prst="rect">
                <a:avLst/>
              </a:prstGeom>
              <a:ln w="12700">
                <a:miter lim="400000"/>
              </a:ln>
            </p:spPr>
            <p:txBody>
              <a:bodyPr lIns="50800" tIns="50800" rIns="50800" bIns="50800" anchor="t">
                <a:noAutofit/>
              </a:bodyPr>
              <a:lstStyle/>
              <a:p>
                <a:r>
                  <a:rPr lang="en-US" sz="3200" dirty="0">
                    <a:solidFill>
                      <a:srgbClr val="028DC5"/>
                    </a:solidFill>
                  </a:rPr>
                  <a:t>REINFORCE</a:t>
                </a:r>
              </a:p>
              <a:p>
                <a:pPr marL="457200" indent="-457200">
                  <a:buFont typeface="Arial" panose="020B0604020202020204" pitchFamily="34" charset="0"/>
                  <a:buChar char="•"/>
                </a:pPr>
                <a:r>
                  <a:rPr lang="en-US" sz="3200" b="0" dirty="0">
                    <a:solidFill>
                      <a:srgbClr val="373737"/>
                    </a:solidFill>
                  </a:rPr>
                  <a:t>This final expression in brackets is exactly what is needed, a quantity that can be sampled on each time step whose expectation is equal to the gradient:</a:t>
                </a:r>
              </a:p>
              <a:p>
                <a:pPr marL="457200" indent="-457200">
                  <a:buFont typeface="Arial" panose="020B0604020202020204" pitchFamily="34" charset="0"/>
                  <a:buChar char="•"/>
                </a:pPr>
                <a:endParaRPr lang="en-US" sz="3200" b="0" dirty="0">
                  <a:solidFill>
                    <a:srgbClr val="373737"/>
                  </a:solidFill>
                </a:endParaRPr>
              </a:p>
              <a:p>
                <a:pPr marL="5080000" lvl="8" indent="0">
                  <a:buNone/>
                </a:pPr>
                <a14:m>
                  <m:oMathPara xmlns:m="http://schemas.openxmlformats.org/officeDocument/2006/math">
                    <m:oMathParaPr>
                      <m:jc m:val="left"/>
                    </m:oMathParaPr>
                    <m:oMath xmlns:m="http://schemas.openxmlformats.org/officeDocument/2006/math">
                      <m:r>
                        <a:rPr lang="en-US">
                          <a:latin typeface="Cambria Math" panose="02040503050406030204" pitchFamily="18" charset="0"/>
                        </a:rPr>
                        <m:t>𝛻</m:t>
                      </m:r>
                      <m:r>
                        <a:rPr lang="en-US">
                          <a:latin typeface="Cambria Math" panose="02040503050406030204" pitchFamily="18" charset="0"/>
                        </a:rPr>
                        <m:t>𝐽</m:t>
                      </m:r>
                      <m:r>
                        <a:rPr lang="en-US">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𝜽</m:t>
                          </m:r>
                        </m:e>
                        <m:sub>
                          <m:r>
                            <a:rPr lang="ar-AE">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𝔼</m:t>
                          </m:r>
                        </m:e>
                        <m:sub>
                          <m:r>
                            <a:rPr lang="ar-AE">
                              <a:latin typeface="Cambria Math" panose="02040503050406030204" pitchFamily="18" charset="0"/>
                            </a:rPr>
                            <m:t>𝜋</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𝐺</m:t>
                          </m:r>
                        </m:e>
                        <m:sub>
                          <m:r>
                            <a:rPr lang="ar-AE">
                              <a:latin typeface="Cambria Math" panose="02040503050406030204" pitchFamily="18" charset="0"/>
                            </a:rPr>
                            <m:t>𝑡</m:t>
                          </m:r>
                        </m:sub>
                      </m:sSub>
                      <m:f>
                        <m:fPr>
                          <m:ctrlPr>
                            <a:rPr lang="ar-AE" i="1">
                              <a:latin typeface="Cambria Math" panose="02040503050406030204" pitchFamily="18" charset="0"/>
                            </a:rPr>
                          </m:ctrlPr>
                        </m:fPr>
                        <m:num>
                          <m:r>
                            <a:rPr lang="ar-AE">
                              <a:latin typeface="Cambria Math" panose="02040503050406030204" pitchFamily="18" charset="0"/>
                            </a:rPr>
                            <m:t>𝛻𝜋</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𝐴</m:t>
                              </m:r>
                            </m:e>
                            <m:sub>
                              <m:r>
                                <a:rPr lang="ar-AE">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𝑆</m:t>
                              </m:r>
                            </m:e>
                            <m:sub>
                              <m:r>
                                <a:rPr lang="ar-AE">
                                  <a:latin typeface="Cambria Math" panose="02040503050406030204" pitchFamily="18" charset="0"/>
                                </a:rPr>
                                <m:t>𝑡</m:t>
                              </m:r>
                            </m:sub>
                          </m:sSub>
                          <m:r>
                            <a:rPr lang="ar-AE">
                              <a:latin typeface="Cambria Math" panose="02040503050406030204" pitchFamily="18" charset="0"/>
                            </a:rPr>
                            <m:t>,</m:t>
                          </m:r>
                          <m:r>
                            <a:rPr lang="ar-AE">
                              <a:latin typeface="Cambria Math" panose="02040503050406030204" pitchFamily="18" charset="0"/>
                            </a:rPr>
                            <m:t>𝜽</m:t>
                          </m:r>
                          <m:r>
                            <a:rPr lang="ar-AE">
                              <a:latin typeface="Cambria Math" panose="02040503050406030204" pitchFamily="18" charset="0"/>
                            </a:rPr>
                            <m:t>)</m:t>
                          </m:r>
                        </m:num>
                        <m:den>
                          <m:r>
                            <a:rPr lang="ar-AE">
                              <a:latin typeface="Cambria Math" panose="02040503050406030204" pitchFamily="18" charset="0"/>
                            </a:rPr>
                            <m:t>𝜋</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𝐴</m:t>
                              </m:r>
                            </m:e>
                            <m:sub>
                              <m:r>
                                <a:rPr lang="ar-AE">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𝑆</m:t>
                              </m:r>
                            </m:e>
                            <m:sub>
                              <m:r>
                                <a:rPr lang="ar-AE">
                                  <a:latin typeface="Cambria Math" panose="02040503050406030204" pitchFamily="18" charset="0"/>
                                </a:rPr>
                                <m:t>𝑡</m:t>
                              </m:r>
                            </m:sub>
                          </m:sSub>
                          <m:r>
                            <a:rPr lang="ar-AE">
                              <a:latin typeface="Cambria Math" panose="02040503050406030204" pitchFamily="18" charset="0"/>
                            </a:rPr>
                            <m:t>,</m:t>
                          </m:r>
                          <m:r>
                            <a:rPr lang="ar-AE">
                              <a:latin typeface="Cambria Math" panose="02040503050406030204" pitchFamily="18" charset="0"/>
                            </a:rPr>
                            <m:t>𝜽</m:t>
                          </m:r>
                          <m:r>
                            <a:rPr lang="ar-AE">
                              <a:latin typeface="Cambria Math" panose="02040503050406030204" pitchFamily="18" charset="0"/>
                            </a:rPr>
                            <m:t>)</m:t>
                          </m:r>
                        </m:den>
                      </m:f>
                      <m:r>
                        <a:rPr lang="ar-AE">
                          <a:latin typeface="Cambria Math" panose="02040503050406030204" pitchFamily="18" charset="0"/>
                        </a:rPr>
                        <m:t>]</m:t>
                      </m:r>
                    </m:oMath>
                  </m:oMathPara>
                </a14:m>
                <a:endParaRPr lang="ar-AE" dirty="0"/>
              </a:p>
              <a:p>
                <a:pPr marL="457200" indent="-457200">
                  <a:buFont typeface="Arial" panose="020B0604020202020204" pitchFamily="34" charset="0"/>
                  <a:buChar char="•"/>
                </a:pPr>
                <a:r>
                  <a:rPr lang="en-US" sz="3200" b="0" dirty="0">
                    <a:solidFill>
                      <a:srgbClr val="373737"/>
                    </a:solidFill>
                  </a:rPr>
                  <a:t>Using this sample we can define the REINFORCE update:</a:t>
                </a:r>
              </a:p>
              <a:p>
                <a:pPr marL="457200" indent="-457200">
                  <a:buFont typeface="Arial" panose="020B0604020202020204" pitchFamily="34" charset="0"/>
                  <a:buChar char="•"/>
                </a:pPr>
                <a:endParaRPr lang="en-US" sz="3200" b="0" dirty="0">
                  <a:solidFill>
                    <a:srgbClr val="373737"/>
                  </a:solidFill>
                </a:endParaRPr>
              </a:p>
              <a:p>
                <a:pPr marL="5080000" lvl="8" indent="0">
                  <a:buNone/>
                </a:pPr>
                <a14:m>
                  <m:oMathPara xmlns:m="http://schemas.openxmlformats.org/officeDocument/2006/math">
                    <m:oMathParaPr>
                      <m:jc m:val="left"/>
                    </m:oMathParaPr>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𝜽</m:t>
                          </m:r>
                        </m:e>
                        <m:sub>
                          <m:r>
                            <a:rPr lang="ar-AE">
                              <a:latin typeface="Cambria Math" panose="02040503050406030204" pitchFamily="18" charset="0"/>
                            </a:rPr>
                            <m:t>𝑡</m:t>
                          </m:r>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𝜽</m:t>
                          </m:r>
                        </m:e>
                        <m:sub>
                          <m:r>
                            <a:rPr lang="ar-AE">
                              <a:latin typeface="Cambria Math" panose="02040503050406030204" pitchFamily="18" charset="0"/>
                            </a:rPr>
                            <m:t>𝑡</m:t>
                          </m:r>
                        </m:sub>
                      </m:sSub>
                      <m:r>
                        <a:rPr lang="ar-AE">
                          <a:latin typeface="Cambria Math" panose="02040503050406030204" pitchFamily="18" charset="0"/>
                        </a:rPr>
                        <m:t>+</m:t>
                      </m:r>
                      <m:r>
                        <a:rPr lang="ar-AE">
                          <a:latin typeface="Cambria Math" panose="02040503050406030204" pitchFamily="18" charset="0"/>
                        </a:rPr>
                        <m:t>𝛼</m:t>
                      </m:r>
                      <m:sSub>
                        <m:sSubPr>
                          <m:ctrlPr>
                            <a:rPr lang="ar-AE" i="1">
                              <a:latin typeface="Cambria Math" panose="02040503050406030204" pitchFamily="18" charset="0"/>
                            </a:rPr>
                          </m:ctrlPr>
                        </m:sSubPr>
                        <m:e>
                          <m:r>
                            <a:rPr lang="ar-AE">
                              <a:latin typeface="Cambria Math" panose="02040503050406030204" pitchFamily="18" charset="0"/>
                            </a:rPr>
                            <m:t>𝐺</m:t>
                          </m:r>
                        </m:e>
                        <m:sub>
                          <m:r>
                            <a:rPr lang="ar-AE">
                              <a:latin typeface="Cambria Math" panose="02040503050406030204" pitchFamily="18" charset="0"/>
                            </a:rPr>
                            <m:t>𝑡</m:t>
                          </m:r>
                        </m:sub>
                      </m:sSub>
                      <m:f>
                        <m:fPr>
                          <m:ctrlPr>
                            <a:rPr lang="ar-AE" i="1">
                              <a:latin typeface="Cambria Math" panose="02040503050406030204" pitchFamily="18" charset="0"/>
                            </a:rPr>
                          </m:ctrlPr>
                        </m:fPr>
                        <m:num>
                          <m:r>
                            <a:rPr lang="ar-AE">
                              <a:latin typeface="Cambria Math" panose="02040503050406030204" pitchFamily="18" charset="0"/>
                            </a:rPr>
                            <m:t>𝛻𝜋</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𝐴</m:t>
                              </m:r>
                            </m:e>
                            <m:sub>
                              <m:r>
                                <a:rPr lang="ar-AE">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𝑆</m:t>
                              </m:r>
                            </m:e>
                            <m:sub>
                              <m:r>
                                <a:rPr lang="ar-AE">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𝜽</m:t>
                              </m:r>
                            </m:e>
                            <m:sub>
                              <m:r>
                                <a:rPr lang="ar-AE">
                                  <a:latin typeface="Cambria Math" panose="02040503050406030204" pitchFamily="18" charset="0"/>
                                </a:rPr>
                                <m:t>𝑡</m:t>
                              </m:r>
                            </m:sub>
                          </m:sSub>
                          <m:r>
                            <a:rPr lang="ar-AE">
                              <a:latin typeface="Cambria Math" panose="02040503050406030204" pitchFamily="18" charset="0"/>
                            </a:rPr>
                            <m:t>)</m:t>
                          </m:r>
                        </m:num>
                        <m:den>
                          <m:r>
                            <a:rPr lang="ar-AE">
                              <a:latin typeface="Cambria Math" panose="02040503050406030204" pitchFamily="18" charset="0"/>
                            </a:rPr>
                            <m:t>𝜋</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𝐴</m:t>
                              </m:r>
                            </m:e>
                            <m:sub>
                              <m:r>
                                <a:rPr lang="ar-AE">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𝑆</m:t>
                              </m:r>
                            </m:e>
                            <m:sub>
                              <m:r>
                                <a:rPr lang="ar-AE">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𝜽</m:t>
                              </m:r>
                            </m:e>
                            <m:sub>
                              <m:r>
                                <a:rPr lang="ar-AE">
                                  <a:latin typeface="Cambria Math" panose="02040503050406030204" pitchFamily="18" charset="0"/>
                                </a:rPr>
                                <m:t>𝑡</m:t>
                              </m:r>
                            </m:sub>
                          </m:sSub>
                          <m:r>
                            <a:rPr lang="ar-AE">
                              <a:latin typeface="Cambria Math" panose="02040503050406030204" pitchFamily="18" charset="0"/>
                            </a:rPr>
                            <m:t>)</m:t>
                          </m:r>
                        </m:den>
                      </m:f>
                    </m:oMath>
                  </m:oMathPara>
                </a14:m>
                <a:endParaRPr lang="ar-AE" dirty="0"/>
              </a:p>
            </p:txBody>
          </p:sp>
        </mc:Choice>
        <mc:Fallback xmlns="">
          <p:sp>
            <p:nvSpPr>
              <p:cNvPr id="463" name="Linear Monte-Carlo Function Approximation…"/>
              <p:cNvSpPr txBox="1">
                <a:spLocks noGrp="1" noRot="1" noChangeAspect="1" noMove="1" noResize="1" noEditPoints="1" noAdjustHandles="1" noChangeArrowheads="1" noChangeShapeType="1" noTextEdit="1"/>
              </p:cNvSpPr>
              <p:nvPr>
                <p:ph type="body" idx="1"/>
              </p:nvPr>
            </p:nvSpPr>
            <p:spPr>
              <a:prstGeom prst="rect">
                <a:avLst/>
              </a:prstGeom>
              <a:blipFill>
                <a:blip r:embed="rId3"/>
                <a:stretch>
                  <a:fillRect l="-906" t="-691"/>
                </a:stretch>
              </a:blipFill>
              <a:ln w="12700">
                <a:miter lim="400000"/>
              </a:ln>
            </p:spPr>
            <p:txBody>
              <a:bodyPr/>
              <a:lstStyle/>
              <a:p>
                <a:r>
                  <a:rPr lang="en-US">
                    <a:noFill/>
                  </a:rPr>
                  <a:t> </a:t>
                </a:r>
              </a:p>
            </p:txBody>
          </p:sp>
        </mc:Fallback>
      </mc:AlternateContent>
      <p:sp>
        <p:nvSpPr>
          <p:cNvPr id="462" name="Monte-Carlo with Value Function Approximation"/>
          <p:cNvSpPr txBox="1">
            <a:spLocks noGrp="1"/>
          </p:cNvSpPr>
          <p:nvPr>
            <p:ph type="title"/>
          </p:nvPr>
        </p:nvSpPr>
        <p:spPr>
          <a:prstGeom prst="rect">
            <a:avLst/>
          </a:prstGeom>
        </p:spPr>
        <p:txBody>
          <a:bodyPr/>
          <a:lstStyle/>
          <a:p>
            <a:r>
              <a:rPr lang="en-US" dirty="0"/>
              <a:t>REINFORCE: Monte Carlo Policy Gradient</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mc:AlternateContent xmlns:mc="http://schemas.openxmlformats.org/markup-compatibility/2006" xmlns:a14="http://schemas.microsoft.com/office/drawing/2010/main">
        <mc:Choice Requires="a14">
          <p:sp>
            <p:nvSpPr>
              <p:cNvPr id="5" name="Obs. The discount factor doesn’t appear here because we are considering here">
                <a:extLst>
                  <a:ext uri="{FF2B5EF4-FFF2-40B4-BE49-F238E27FC236}">
                    <a16:creationId xmlns:a16="http://schemas.microsoft.com/office/drawing/2014/main" id="{104FDA41-21A1-BA4D-B802-1B7ED3CAB11E}"/>
                  </a:ext>
                </a:extLst>
              </p:cNvPr>
              <p:cNvSpPr txBox="1"/>
              <p:nvPr/>
            </p:nvSpPr>
            <p:spPr>
              <a:xfrm>
                <a:off x="2558387" y="10959042"/>
                <a:ext cx="14816105" cy="584775"/>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45719" rIns="45719">
                <a:spAutoFit/>
              </a:bodyPr>
              <a:lstStyle/>
              <a:p>
                <a:r>
                  <a:rPr b="0" dirty="0"/>
                  <a:t>Obs. The discount factor doesn’t appear here because we are considering here </a:t>
                </a:r>
                <a14:m>
                  <m:oMath xmlns:m="http://schemas.openxmlformats.org/officeDocument/2006/math">
                    <m:r>
                      <a:rPr lang="en-US" sz="3200">
                        <a:solidFill>
                          <a:srgbClr val="FF9300"/>
                        </a:solidFill>
                        <a:latin typeface="Cambria Math" panose="02040503050406030204" pitchFamily="18" charset="0"/>
                        <a:ea typeface="Amazon Ember"/>
                        <a:cs typeface="Amazon Ember"/>
                        <a:sym typeface="Amazon Ember"/>
                      </a:rPr>
                      <m:t>𝛾</m:t>
                    </m:r>
                    <m:r>
                      <a:rPr lang="en-US" sz="3200">
                        <a:solidFill>
                          <a:srgbClr val="FF9300"/>
                        </a:solidFill>
                        <a:latin typeface="Cambria Math" panose="02040503050406030204" pitchFamily="18" charset="0"/>
                        <a:ea typeface="Amazon Ember"/>
                        <a:cs typeface="Amazon Ember"/>
                        <a:sym typeface="Amazon Ember"/>
                      </a:rPr>
                      <m:t>=1</m:t>
                    </m:r>
                  </m:oMath>
                </a14:m>
                <a:endParaRPr sz="3200" dirty="0">
                  <a:solidFill>
                    <a:srgbClr val="FF9300"/>
                  </a:solidFill>
                  <a:latin typeface="Amazon Ember"/>
                  <a:ea typeface="Amazon Ember"/>
                  <a:cs typeface="Amazon Ember"/>
                  <a:sym typeface="Amazon Ember"/>
                </a:endParaRPr>
              </a:p>
            </p:txBody>
          </p:sp>
        </mc:Choice>
        <mc:Fallback xmlns="">
          <p:sp>
            <p:nvSpPr>
              <p:cNvPr id="5" name="Obs. The discount factor doesn’t appear here because we are considering here">
                <a:extLst>
                  <a:ext uri="{FF2B5EF4-FFF2-40B4-BE49-F238E27FC236}">
                    <a16:creationId xmlns:a16="http://schemas.microsoft.com/office/drawing/2014/main" id="{104FDA41-21A1-BA4D-B802-1B7ED3CAB11E}"/>
                  </a:ext>
                </a:extLst>
              </p:cNvPr>
              <p:cNvSpPr txBox="1">
                <a:spLocks noRot="1" noChangeAspect="1" noMove="1" noResize="1" noEditPoints="1" noAdjustHandles="1" noChangeArrowheads="1" noChangeShapeType="1" noTextEdit="1"/>
              </p:cNvSpPr>
              <p:nvPr/>
            </p:nvSpPr>
            <p:spPr>
              <a:xfrm>
                <a:off x="2558387" y="10959042"/>
                <a:ext cx="14816105" cy="584775"/>
              </a:xfrm>
              <a:prstGeom prst="rect">
                <a:avLst/>
              </a:prstGeom>
              <a:blipFill>
                <a:blip r:embed="rId4"/>
                <a:stretch>
                  <a:fillRect l="-685" t="-8511" r="-86" b="-25532"/>
                </a:stretch>
              </a:blipFill>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405862117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3" name="Linear Monte-Carlo Function Approximation…"/>
              <p:cNvSpPr txBox="1">
                <a:spLocks noGrp="1"/>
              </p:cNvSpPr>
              <p:nvPr>
                <p:ph type="body" idx="1"/>
              </p:nvPr>
            </p:nvSpPr>
            <p:spPr>
              <a:xfrm>
                <a:off x="1689100" y="2756958"/>
                <a:ext cx="12831572" cy="9181185"/>
              </a:xfrm>
              <a:prstGeom prst="rect">
                <a:avLst/>
              </a:prstGeom>
              <a:ln w="12700">
                <a:miter lim="400000"/>
              </a:ln>
            </p:spPr>
            <p:txBody>
              <a:bodyPr lIns="50800" tIns="50800" rIns="50800" bIns="50800" anchor="t">
                <a:noAutofit/>
              </a:bodyPr>
              <a:lstStyle/>
              <a:p>
                <a:r>
                  <a:rPr lang="en-US" sz="3200" dirty="0">
                    <a:solidFill>
                      <a:srgbClr val="028DC5"/>
                    </a:solidFill>
                  </a:rPr>
                  <a:t>REINFORCE intuition</a:t>
                </a:r>
              </a:p>
              <a:p>
                <a:pPr/>
                <a14:m>
                  <m:oMathPara xmlns:m="http://schemas.openxmlformats.org/officeDocument/2006/math">
                    <m:oMathParaPr>
                      <m:jc m:val="center"/>
                    </m:oMathParaPr>
                    <m:oMath xmlns:m="http://schemas.openxmlformats.org/officeDocument/2006/math">
                      <m:sSub>
                        <m:sSubPr>
                          <m:ctrlPr>
                            <a:rPr lang="ar-AE" sz="3200" i="1" smtClean="0">
                              <a:solidFill>
                                <a:schemeClr val="tx1"/>
                              </a:solidFill>
                              <a:latin typeface="Cambria Math" panose="02040503050406030204" pitchFamily="18" charset="0"/>
                            </a:rPr>
                          </m:ctrlPr>
                        </m:sSubPr>
                        <m:e>
                          <m:r>
                            <a:rPr lang="ar-AE" sz="3200">
                              <a:solidFill>
                                <a:schemeClr val="tx1"/>
                              </a:solidFill>
                              <a:latin typeface="Cambria Math" panose="02040503050406030204" pitchFamily="18" charset="0"/>
                            </a:rPr>
                            <m:t>𝜽</m:t>
                          </m:r>
                        </m:e>
                        <m:sub>
                          <m:r>
                            <a:rPr lang="ar-AE" sz="3200">
                              <a:solidFill>
                                <a:schemeClr val="tx1"/>
                              </a:solidFill>
                              <a:latin typeface="Cambria Math" panose="02040503050406030204" pitchFamily="18" charset="0"/>
                            </a:rPr>
                            <m:t>𝑡</m:t>
                          </m:r>
                          <m:r>
                            <a:rPr lang="ar-AE" sz="3200">
                              <a:solidFill>
                                <a:schemeClr val="tx1"/>
                              </a:solidFill>
                              <a:latin typeface="Cambria Math" panose="02040503050406030204" pitchFamily="18" charset="0"/>
                            </a:rPr>
                            <m:t>+1</m:t>
                          </m:r>
                        </m:sub>
                      </m:sSub>
                      <m:r>
                        <a:rPr lang="ar-AE" sz="3200">
                          <a:solidFill>
                            <a:schemeClr val="tx1"/>
                          </a:solidFill>
                          <a:latin typeface="Cambria Math" panose="02040503050406030204" pitchFamily="18" charset="0"/>
                        </a:rPr>
                        <m:t>=</m:t>
                      </m:r>
                      <m:sSub>
                        <m:sSubPr>
                          <m:ctrlPr>
                            <a:rPr lang="ar-AE" sz="3200" i="1">
                              <a:solidFill>
                                <a:schemeClr val="tx1"/>
                              </a:solidFill>
                              <a:latin typeface="Cambria Math" panose="02040503050406030204" pitchFamily="18" charset="0"/>
                            </a:rPr>
                          </m:ctrlPr>
                        </m:sSubPr>
                        <m:e>
                          <m:r>
                            <a:rPr lang="ar-AE" sz="3200">
                              <a:solidFill>
                                <a:schemeClr val="tx1"/>
                              </a:solidFill>
                              <a:latin typeface="Cambria Math" panose="02040503050406030204" pitchFamily="18" charset="0"/>
                            </a:rPr>
                            <m:t>𝜽</m:t>
                          </m:r>
                        </m:e>
                        <m:sub>
                          <m:r>
                            <a:rPr lang="ar-AE" sz="3200">
                              <a:solidFill>
                                <a:schemeClr val="tx1"/>
                              </a:solidFill>
                              <a:latin typeface="Cambria Math" panose="02040503050406030204" pitchFamily="18" charset="0"/>
                            </a:rPr>
                            <m:t>𝑡</m:t>
                          </m:r>
                        </m:sub>
                      </m:sSub>
                      <m:r>
                        <a:rPr lang="ar-AE" sz="3200">
                          <a:solidFill>
                            <a:schemeClr val="tx1"/>
                          </a:solidFill>
                          <a:latin typeface="Cambria Math" panose="02040503050406030204" pitchFamily="18" charset="0"/>
                        </a:rPr>
                        <m:t>+</m:t>
                      </m:r>
                      <m:r>
                        <a:rPr lang="ar-AE" sz="3200">
                          <a:solidFill>
                            <a:schemeClr val="tx1"/>
                          </a:solidFill>
                          <a:latin typeface="Cambria Math" panose="02040503050406030204" pitchFamily="18" charset="0"/>
                        </a:rPr>
                        <m:t>𝛼</m:t>
                      </m:r>
                      <m:sSub>
                        <m:sSubPr>
                          <m:ctrlPr>
                            <a:rPr lang="ar-AE" sz="3200" i="1">
                              <a:solidFill>
                                <a:schemeClr val="tx1"/>
                              </a:solidFill>
                              <a:latin typeface="Cambria Math" panose="02040503050406030204" pitchFamily="18" charset="0"/>
                            </a:rPr>
                          </m:ctrlPr>
                        </m:sSubPr>
                        <m:e>
                          <m:r>
                            <a:rPr lang="ar-AE" sz="3200">
                              <a:solidFill>
                                <a:schemeClr val="tx1"/>
                              </a:solidFill>
                              <a:latin typeface="Cambria Math" panose="02040503050406030204" pitchFamily="18" charset="0"/>
                            </a:rPr>
                            <m:t>𝐺</m:t>
                          </m:r>
                        </m:e>
                        <m:sub>
                          <m:r>
                            <a:rPr lang="ar-AE" sz="3200">
                              <a:solidFill>
                                <a:schemeClr val="tx1"/>
                              </a:solidFill>
                              <a:latin typeface="Cambria Math" panose="02040503050406030204" pitchFamily="18" charset="0"/>
                            </a:rPr>
                            <m:t>𝑡</m:t>
                          </m:r>
                        </m:sub>
                      </m:sSub>
                      <m:f>
                        <m:fPr>
                          <m:ctrlPr>
                            <a:rPr lang="ar-AE" sz="3200" i="1">
                              <a:solidFill>
                                <a:schemeClr val="tx1"/>
                              </a:solidFill>
                              <a:latin typeface="Cambria Math" panose="02040503050406030204" pitchFamily="18" charset="0"/>
                            </a:rPr>
                          </m:ctrlPr>
                        </m:fPr>
                        <m:num>
                          <m:r>
                            <a:rPr lang="ar-AE" sz="3200">
                              <a:solidFill>
                                <a:schemeClr val="tx1"/>
                              </a:solidFill>
                              <a:latin typeface="Cambria Math" panose="02040503050406030204" pitchFamily="18" charset="0"/>
                            </a:rPr>
                            <m:t>𝛻𝜋</m:t>
                          </m:r>
                          <m:r>
                            <a:rPr lang="ar-AE" sz="3200">
                              <a:solidFill>
                                <a:schemeClr val="tx1"/>
                              </a:solidFill>
                              <a:latin typeface="Cambria Math" panose="02040503050406030204" pitchFamily="18" charset="0"/>
                            </a:rPr>
                            <m:t>(</m:t>
                          </m:r>
                          <m:sSub>
                            <m:sSubPr>
                              <m:ctrlPr>
                                <a:rPr lang="ar-AE" sz="3200" i="1">
                                  <a:solidFill>
                                    <a:schemeClr val="tx1"/>
                                  </a:solidFill>
                                  <a:latin typeface="Cambria Math" panose="02040503050406030204" pitchFamily="18" charset="0"/>
                                </a:rPr>
                              </m:ctrlPr>
                            </m:sSubPr>
                            <m:e>
                              <m:r>
                                <a:rPr lang="ar-AE" sz="3200">
                                  <a:solidFill>
                                    <a:schemeClr val="tx1"/>
                                  </a:solidFill>
                                  <a:latin typeface="Cambria Math" panose="02040503050406030204" pitchFamily="18" charset="0"/>
                                </a:rPr>
                                <m:t>𝐴</m:t>
                              </m:r>
                            </m:e>
                            <m:sub>
                              <m:r>
                                <a:rPr lang="ar-AE" sz="3200">
                                  <a:solidFill>
                                    <a:schemeClr val="tx1"/>
                                  </a:solidFill>
                                  <a:latin typeface="Cambria Math" panose="02040503050406030204" pitchFamily="18" charset="0"/>
                                </a:rPr>
                                <m:t>𝑡</m:t>
                              </m:r>
                            </m:sub>
                          </m:sSub>
                          <m:r>
                            <a:rPr lang="ar-AE" sz="3200">
                              <a:solidFill>
                                <a:schemeClr val="tx1"/>
                              </a:solidFill>
                              <a:latin typeface="Cambria Math" panose="02040503050406030204" pitchFamily="18" charset="0"/>
                            </a:rPr>
                            <m:t>|</m:t>
                          </m:r>
                          <m:sSub>
                            <m:sSubPr>
                              <m:ctrlPr>
                                <a:rPr lang="ar-AE" sz="3200" i="1">
                                  <a:solidFill>
                                    <a:schemeClr val="tx1"/>
                                  </a:solidFill>
                                  <a:latin typeface="Cambria Math" panose="02040503050406030204" pitchFamily="18" charset="0"/>
                                </a:rPr>
                              </m:ctrlPr>
                            </m:sSubPr>
                            <m:e>
                              <m:r>
                                <a:rPr lang="ar-AE" sz="3200">
                                  <a:solidFill>
                                    <a:schemeClr val="tx1"/>
                                  </a:solidFill>
                                  <a:latin typeface="Cambria Math" panose="02040503050406030204" pitchFamily="18" charset="0"/>
                                </a:rPr>
                                <m:t>𝑆</m:t>
                              </m:r>
                            </m:e>
                            <m:sub>
                              <m:r>
                                <a:rPr lang="ar-AE" sz="3200">
                                  <a:solidFill>
                                    <a:schemeClr val="tx1"/>
                                  </a:solidFill>
                                  <a:latin typeface="Cambria Math" panose="02040503050406030204" pitchFamily="18" charset="0"/>
                                </a:rPr>
                                <m:t>𝑡</m:t>
                              </m:r>
                            </m:sub>
                          </m:sSub>
                          <m:r>
                            <a:rPr lang="ar-AE" sz="3200">
                              <a:solidFill>
                                <a:schemeClr val="tx1"/>
                              </a:solidFill>
                              <a:latin typeface="Cambria Math" panose="02040503050406030204" pitchFamily="18" charset="0"/>
                            </a:rPr>
                            <m:t>,</m:t>
                          </m:r>
                          <m:sSub>
                            <m:sSubPr>
                              <m:ctrlPr>
                                <a:rPr lang="ar-AE" sz="3200" i="1">
                                  <a:solidFill>
                                    <a:schemeClr val="tx1"/>
                                  </a:solidFill>
                                  <a:latin typeface="Cambria Math" panose="02040503050406030204" pitchFamily="18" charset="0"/>
                                </a:rPr>
                              </m:ctrlPr>
                            </m:sSubPr>
                            <m:e>
                              <m:r>
                                <a:rPr lang="ar-AE" sz="3200">
                                  <a:solidFill>
                                    <a:schemeClr val="tx1"/>
                                  </a:solidFill>
                                  <a:latin typeface="Cambria Math" panose="02040503050406030204" pitchFamily="18" charset="0"/>
                                </a:rPr>
                                <m:t>𝜽</m:t>
                              </m:r>
                            </m:e>
                            <m:sub>
                              <m:r>
                                <a:rPr lang="ar-AE" sz="3200">
                                  <a:solidFill>
                                    <a:schemeClr val="tx1"/>
                                  </a:solidFill>
                                  <a:latin typeface="Cambria Math" panose="02040503050406030204" pitchFamily="18" charset="0"/>
                                </a:rPr>
                                <m:t>𝑡</m:t>
                              </m:r>
                            </m:sub>
                          </m:sSub>
                          <m:r>
                            <a:rPr lang="ar-AE" sz="3200">
                              <a:solidFill>
                                <a:schemeClr val="tx1"/>
                              </a:solidFill>
                              <a:latin typeface="Cambria Math" panose="02040503050406030204" pitchFamily="18" charset="0"/>
                            </a:rPr>
                            <m:t>)</m:t>
                          </m:r>
                        </m:num>
                        <m:den>
                          <m:r>
                            <a:rPr lang="ar-AE" sz="3200">
                              <a:solidFill>
                                <a:schemeClr val="tx1"/>
                              </a:solidFill>
                              <a:latin typeface="Cambria Math" panose="02040503050406030204" pitchFamily="18" charset="0"/>
                            </a:rPr>
                            <m:t>𝜋</m:t>
                          </m:r>
                          <m:r>
                            <a:rPr lang="ar-AE" sz="3200">
                              <a:solidFill>
                                <a:schemeClr val="tx1"/>
                              </a:solidFill>
                              <a:latin typeface="Cambria Math" panose="02040503050406030204" pitchFamily="18" charset="0"/>
                            </a:rPr>
                            <m:t>(</m:t>
                          </m:r>
                          <m:sSub>
                            <m:sSubPr>
                              <m:ctrlPr>
                                <a:rPr lang="ar-AE" sz="3200" i="1">
                                  <a:solidFill>
                                    <a:schemeClr val="tx1"/>
                                  </a:solidFill>
                                  <a:latin typeface="Cambria Math" panose="02040503050406030204" pitchFamily="18" charset="0"/>
                                </a:rPr>
                              </m:ctrlPr>
                            </m:sSubPr>
                            <m:e>
                              <m:r>
                                <a:rPr lang="ar-AE" sz="3200">
                                  <a:solidFill>
                                    <a:schemeClr val="tx1"/>
                                  </a:solidFill>
                                  <a:latin typeface="Cambria Math" panose="02040503050406030204" pitchFamily="18" charset="0"/>
                                </a:rPr>
                                <m:t>𝐴</m:t>
                              </m:r>
                            </m:e>
                            <m:sub>
                              <m:r>
                                <a:rPr lang="ar-AE" sz="3200">
                                  <a:solidFill>
                                    <a:schemeClr val="tx1"/>
                                  </a:solidFill>
                                  <a:latin typeface="Cambria Math" panose="02040503050406030204" pitchFamily="18" charset="0"/>
                                </a:rPr>
                                <m:t>𝑡</m:t>
                              </m:r>
                            </m:sub>
                          </m:sSub>
                          <m:r>
                            <a:rPr lang="ar-AE" sz="3200">
                              <a:solidFill>
                                <a:schemeClr val="tx1"/>
                              </a:solidFill>
                              <a:latin typeface="Cambria Math" panose="02040503050406030204" pitchFamily="18" charset="0"/>
                            </a:rPr>
                            <m:t>|</m:t>
                          </m:r>
                          <m:sSub>
                            <m:sSubPr>
                              <m:ctrlPr>
                                <a:rPr lang="ar-AE" sz="3200" i="1">
                                  <a:solidFill>
                                    <a:schemeClr val="tx1"/>
                                  </a:solidFill>
                                  <a:latin typeface="Cambria Math" panose="02040503050406030204" pitchFamily="18" charset="0"/>
                                </a:rPr>
                              </m:ctrlPr>
                            </m:sSubPr>
                            <m:e>
                              <m:r>
                                <a:rPr lang="ar-AE" sz="3200">
                                  <a:solidFill>
                                    <a:schemeClr val="tx1"/>
                                  </a:solidFill>
                                  <a:latin typeface="Cambria Math" panose="02040503050406030204" pitchFamily="18" charset="0"/>
                                </a:rPr>
                                <m:t>𝑆</m:t>
                              </m:r>
                            </m:e>
                            <m:sub>
                              <m:r>
                                <a:rPr lang="ar-AE" sz="3200">
                                  <a:solidFill>
                                    <a:schemeClr val="tx1"/>
                                  </a:solidFill>
                                  <a:latin typeface="Cambria Math" panose="02040503050406030204" pitchFamily="18" charset="0"/>
                                </a:rPr>
                                <m:t>𝑡</m:t>
                              </m:r>
                            </m:sub>
                          </m:sSub>
                          <m:r>
                            <a:rPr lang="ar-AE" sz="3200">
                              <a:solidFill>
                                <a:schemeClr val="tx1"/>
                              </a:solidFill>
                              <a:latin typeface="Cambria Math" panose="02040503050406030204" pitchFamily="18" charset="0"/>
                            </a:rPr>
                            <m:t>,</m:t>
                          </m:r>
                          <m:sSub>
                            <m:sSubPr>
                              <m:ctrlPr>
                                <a:rPr lang="ar-AE" sz="3200" i="1">
                                  <a:solidFill>
                                    <a:schemeClr val="tx1"/>
                                  </a:solidFill>
                                  <a:latin typeface="Cambria Math" panose="02040503050406030204" pitchFamily="18" charset="0"/>
                                </a:rPr>
                              </m:ctrlPr>
                            </m:sSubPr>
                            <m:e>
                              <m:r>
                                <a:rPr lang="ar-AE" sz="3200">
                                  <a:solidFill>
                                    <a:schemeClr val="tx1"/>
                                  </a:solidFill>
                                  <a:latin typeface="Cambria Math" panose="02040503050406030204" pitchFamily="18" charset="0"/>
                                </a:rPr>
                                <m:t>𝜽</m:t>
                              </m:r>
                            </m:e>
                            <m:sub>
                              <m:r>
                                <a:rPr lang="ar-AE" sz="3200">
                                  <a:solidFill>
                                    <a:schemeClr val="tx1"/>
                                  </a:solidFill>
                                  <a:latin typeface="Cambria Math" panose="02040503050406030204" pitchFamily="18" charset="0"/>
                                </a:rPr>
                                <m:t>𝑡</m:t>
                              </m:r>
                            </m:sub>
                          </m:sSub>
                          <m:r>
                            <a:rPr lang="ar-AE" sz="3200">
                              <a:solidFill>
                                <a:schemeClr val="tx1"/>
                              </a:solidFill>
                              <a:latin typeface="Cambria Math" panose="02040503050406030204" pitchFamily="18" charset="0"/>
                            </a:rPr>
                            <m:t>)</m:t>
                          </m:r>
                        </m:den>
                      </m:f>
                    </m:oMath>
                  </m:oMathPara>
                </a14:m>
                <a:endParaRPr lang="ar-AE" sz="3200" dirty="0">
                  <a:solidFill>
                    <a:srgbClr val="028DC5"/>
                  </a:solidFill>
                </a:endParaRPr>
              </a:p>
              <a:p>
                <a:pPr marL="457200" indent="-457200">
                  <a:buFont typeface="Arial" panose="020B0604020202020204" pitchFamily="34" charset="0"/>
                  <a:buChar char="•"/>
                </a:pPr>
                <a:r>
                  <a:rPr lang="en-US" sz="3200" b="0" dirty="0">
                    <a:solidFill>
                      <a:srgbClr val="373737"/>
                    </a:solidFill>
                  </a:rPr>
                  <a:t>Each increment is proportional to the product of a return </a:t>
                </a:r>
                <a14:m>
                  <m:oMath xmlns:m="http://schemas.openxmlformats.org/officeDocument/2006/math">
                    <m:sSub>
                      <m:sSubPr>
                        <m:ctrlPr>
                          <a:rPr lang="ar-AE" sz="3200" b="0" i="1">
                            <a:solidFill>
                              <a:srgbClr val="373737"/>
                            </a:solidFill>
                            <a:latin typeface="Cambria Math" panose="02040503050406030204" pitchFamily="18" charset="0"/>
                          </a:rPr>
                        </m:ctrlPr>
                      </m:sSubPr>
                      <m:e>
                        <m:r>
                          <a:rPr lang="ar-AE" sz="3200" b="0">
                            <a:solidFill>
                              <a:srgbClr val="373737"/>
                            </a:solidFill>
                            <a:latin typeface="Cambria Math" panose="02040503050406030204" pitchFamily="18" charset="0"/>
                          </a:rPr>
                          <m:t>𝐺</m:t>
                        </m:r>
                      </m:e>
                      <m:sub>
                        <m:r>
                          <a:rPr lang="ar-AE" sz="3200" b="0">
                            <a:solidFill>
                              <a:srgbClr val="373737"/>
                            </a:solidFill>
                            <a:latin typeface="Cambria Math" panose="02040503050406030204" pitchFamily="18" charset="0"/>
                          </a:rPr>
                          <m:t>𝑡</m:t>
                        </m:r>
                      </m:sub>
                    </m:sSub>
                  </m:oMath>
                </a14:m>
                <a:r>
                  <a:rPr lang="ar-AE" sz="3200" b="0" dirty="0">
                    <a:solidFill>
                      <a:srgbClr val="373737"/>
                    </a:solidFill>
                  </a:rPr>
                  <a:t> </a:t>
                </a:r>
                <a:r>
                  <a:rPr lang="en-US" sz="3200" b="0" dirty="0">
                    <a:solidFill>
                      <a:srgbClr val="373737"/>
                    </a:solidFill>
                  </a:rPr>
                  <a:t>and a vector:</a:t>
                </a:r>
              </a:p>
              <a:p>
                <a:pPr marL="1727200" lvl="1" indent="-457200">
                  <a:buFont typeface="Arial" panose="020B0604020202020204" pitchFamily="34" charset="0"/>
                  <a:buChar char="•"/>
                </a:pPr>
                <a:r>
                  <a:rPr lang="en-US" sz="2800" dirty="0"/>
                  <a:t>The gradient of the probability of taking the action actually taken divided by the probability of taking that action.</a:t>
                </a:r>
              </a:p>
              <a:p>
                <a:pPr marL="457200" indent="-457200">
                  <a:buFont typeface="Arial" panose="020B0604020202020204" pitchFamily="34" charset="0"/>
                  <a:buChar char="•"/>
                </a:pPr>
                <a:r>
                  <a:rPr lang="en-US" sz="3200" b="0" dirty="0">
                    <a:solidFill>
                      <a:srgbClr val="373737"/>
                    </a:solidFill>
                  </a:rPr>
                  <a:t>The vector is the direction in parameter space that most increases the probability of repeating the action </a:t>
                </a:r>
                <a14:m>
                  <m:oMath xmlns:m="http://schemas.openxmlformats.org/officeDocument/2006/math">
                    <m:sSub>
                      <m:sSubPr>
                        <m:ctrlPr>
                          <a:rPr lang="ar-AE" sz="3200" b="0" i="1">
                            <a:solidFill>
                              <a:srgbClr val="373737"/>
                            </a:solidFill>
                            <a:latin typeface="Cambria Math" panose="02040503050406030204" pitchFamily="18" charset="0"/>
                          </a:rPr>
                        </m:ctrlPr>
                      </m:sSubPr>
                      <m:e>
                        <m:r>
                          <a:rPr lang="ar-AE" sz="3200" b="0">
                            <a:solidFill>
                              <a:srgbClr val="373737"/>
                            </a:solidFill>
                            <a:latin typeface="Cambria Math" panose="02040503050406030204" pitchFamily="18" charset="0"/>
                          </a:rPr>
                          <m:t>𝐴</m:t>
                        </m:r>
                      </m:e>
                      <m:sub>
                        <m:r>
                          <a:rPr lang="ar-AE" sz="3200" b="0">
                            <a:solidFill>
                              <a:srgbClr val="373737"/>
                            </a:solidFill>
                            <a:latin typeface="Cambria Math" panose="02040503050406030204" pitchFamily="18" charset="0"/>
                          </a:rPr>
                          <m:t>𝑡</m:t>
                        </m:r>
                      </m:sub>
                    </m:sSub>
                  </m:oMath>
                </a14:m>
                <a:r>
                  <a:rPr lang="ar-AE" sz="3200" b="0" dirty="0">
                    <a:solidFill>
                      <a:srgbClr val="373737"/>
                    </a:solidFill>
                  </a:rPr>
                  <a:t> </a:t>
                </a:r>
                <a:r>
                  <a:rPr lang="en-US" sz="3200" b="0" dirty="0">
                    <a:solidFill>
                      <a:srgbClr val="373737"/>
                    </a:solidFill>
                  </a:rPr>
                  <a:t>on future visits to state </a:t>
                </a:r>
                <a14:m>
                  <m:oMath xmlns:m="http://schemas.openxmlformats.org/officeDocument/2006/math">
                    <m:sSub>
                      <m:sSubPr>
                        <m:ctrlPr>
                          <a:rPr lang="ar-AE" sz="3200" b="0" i="1">
                            <a:solidFill>
                              <a:srgbClr val="373737"/>
                            </a:solidFill>
                            <a:latin typeface="Cambria Math" panose="02040503050406030204" pitchFamily="18" charset="0"/>
                          </a:rPr>
                        </m:ctrlPr>
                      </m:sSubPr>
                      <m:e>
                        <m:r>
                          <a:rPr lang="ar-AE" sz="3200" b="0">
                            <a:solidFill>
                              <a:srgbClr val="373737"/>
                            </a:solidFill>
                            <a:latin typeface="Cambria Math" panose="02040503050406030204" pitchFamily="18" charset="0"/>
                          </a:rPr>
                          <m:t>𝑆</m:t>
                        </m:r>
                      </m:e>
                      <m:sub>
                        <m:r>
                          <a:rPr lang="ar-AE" sz="3200" b="0">
                            <a:solidFill>
                              <a:srgbClr val="373737"/>
                            </a:solidFill>
                            <a:latin typeface="Cambria Math" panose="02040503050406030204" pitchFamily="18" charset="0"/>
                          </a:rPr>
                          <m:t>𝑡</m:t>
                        </m:r>
                      </m:sub>
                    </m:sSub>
                  </m:oMath>
                </a14:m>
                <a:r>
                  <a:rPr lang="ar-AE" sz="3200" b="0" dirty="0">
                    <a:solidFill>
                      <a:srgbClr val="373737"/>
                    </a:solidFill>
                  </a:rPr>
                  <a:t>.</a:t>
                </a:r>
              </a:p>
            </p:txBody>
          </p:sp>
        </mc:Choice>
        <mc:Fallback xmlns="">
          <p:sp>
            <p:nvSpPr>
              <p:cNvPr id="463" name="Linear Monte-Carlo Function Approximation…"/>
              <p:cNvSpPr txBox="1">
                <a:spLocks noGrp="1" noRot="1" noChangeAspect="1" noMove="1" noResize="1" noEditPoints="1" noAdjustHandles="1" noChangeArrowheads="1" noChangeShapeType="1" noTextEdit="1"/>
              </p:cNvSpPr>
              <p:nvPr>
                <p:ph type="body" idx="1"/>
              </p:nvPr>
            </p:nvSpPr>
            <p:spPr>
              <a:xfrm>
                <a:off x="1689100" y="2756958"/>
                <a:ext cx="12831572" cy="9181185"/>
              </a:xfrm>
              <a:prstGeom prst="rect">
                <a:avLst/>
              </a:prstGeom>
              <a:blipFill>
                <a:blip r:embed="rId3"/>
                <a:stretch>
                  <a:fillRect l="-1484" t="-691" r="-1088"/>
                </a:stretch>
              </a:blipFill>
              <a:ln w="12700">
                <a:miter lim="400000"/>
              </a:ln>
            </p:spPr>
            <p:txBody>
              <a:bodyPr/>
              <a:lstStyle/>
              <a:p>
                <a:r>
                  <a:rPr lang="en-US">
                    <a:noFill/>
                  </a:rPr>
                  <a:t> </a:t>
                </a:r>
              </a:p>
            </p:txBody>
          </p:sp>
        </mc:Fallback>
      </mc:AlternateContent>
      <p:sp>
        <p:nvSpPr>
          <p:cNvPr id="462" name="Monte-Carlo with Value Function Approximation"/>
          <p:cNvSpPr txBox="1">
            <a:spLocks noGrp="1"/>
          </p:cNvSpPr>
          <p:nvPr>
            <p:ph type="title"/>
          </p:nvPr>
        </p:nvSpPr>
        <p:spPr>
          <a:prstGeom prst="rect">
            <a:avLst/>
          </a:prstGeom>
        </p:spPr>
        <p:txBody>
          <a:bodyPr/>
          <a:lstStyle/>
          <a:p>
            <a:r>
              <a:rPr lang="en-US" dirty="0"/>
              <a:t>REINFORCE: Monte Carlo Policy Gradient</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pic>
        <p:nvPicPr>
          <p:cNvPr id="6" name="Screen Shot 2020-01-09 at 12.52.17 PM.png" descr="Screen Shot 2020-01-09 at 12.52.17 PM.png">
            <a:extLst>
              <a:ext uri="{FF2B5EF4-FFF2-40B4-BE49-F238E27FC236}">
                <a16:creationId xmlns:a16="http://schemas.microsoft.com/office/drawing/2014/main" id="{1D8FECB4-7998-214D-A9E8-60A180BC8F2E}"/>
              </a:ext>
            </a:extLst>
          </p:cNvPr>
          <p:cNvPicPr>
            <a:picLocks noChangeAspect="1"/>
          </p:cNvPicPr>
          <p:nvPr/>
        </p:nvPicPr>
        <p:blipFill>
          <a:blip r:embed="rId4"/>
          <a:stretch>
            <a:fillRect/>
          </a:stretch>
        </p:blipFill>
        <p:spPr>
          <a:xfrm>
            <a:off x="14417485" y="4820263"/>
            <a:ext cx="9412744" cy="4470041"/>
          </a:xfrm>
          <a:prstGeom prst="rect">
            <a:avLst/>
          </a:prstGeom>
          <a:ln w="12700">
            <a:miter lim="400000"/>
          </a:ln>
        </p:spPr>
      </p:pic>
    </p:spTree>
    <p:extLst>
      <p:ext uri="{BB962C8B-B14F-4D97-AF65-F5344CB8AC3E}">
        <p14:creationId xmlns:p14="http://schemas.microsoft.com/office/powerpoint/2010/main" val="268829209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ourse Agenda"/>
          <p:cNvSpPr txBox="1">
            <a:spLocks noGrp="1"/>
          </p:cNvSpPr>
          <p:nvPr>
            <p:ph type="title"/>
          </p:nvPr>
        </p:nvSpPr>
        <p:spPr>
          <a:prstGeom prst="rect">
            <a:avLst/>
          </a:prstGeom>
        </p:spPr>
        <p:txBody>
          <a:bodyPr/>
          <a:lstStyle/>
          <a:p>
            <a:r>
              <a:rPr dirty="0"/>
              <a:t>Course Agenda</a:t>
            </a:r>
          </a:p>
        </p:txBody>
      </p:sp>
      <p:sp>
        <p:nvSpPr>
          <p:cNvPr id="222" name="Lecture 1…"/>
          <p:cNvSpPr txBox="1">
            <a:spLocks noGrp="1"/>
          </p:cNvSpPr>
          <p:nvPr>
            <p:ph type="body" sz="half" idx="1"/>
          </p:nvPr>
        </p:nvSpPr>
        <p:spPr>
          <a:xfrm>
            <a:off x="1689100" y="2756958"/>
            <a:ext cx="11994489" cy="9036514"/>
          </a:xfrm>
          <a:prstGeom prst="rect">
            <a:avLst/>
          </a:prstGeom>
        </p:spPr>
        <p:txBody>
          <a:bodyPr/>
          <a:lstStyle/>
          <a:p>
            <a:pPr>
              <a:defRPr>
                <a:solidFill>
                  <a:srgbClr val="008DC4">
                    <a:alpha val="40055"/>
                  </a:srgbClr>
                </a:solidFill>
              </a:defRPr>
            </a:pPr>
            <a:r>
              <a:rPr dirty="0"/>
              <a:t>Lecture 1</a:t>
            </a:r>
          </a:p>
          <a:p>
            <a:pPr lvl="1">
              <a:defRPr>
                <a:solidFill>
                  <a:srgbClr val="373737">
                    <a:alpha val="40392"/>
                  </a:srgbClr>
                </a:solidFill>
              </a:defRPr>
            </a:pPr>
            <a:r>
              <a:rPr dirty="0"/>
              <a:t>Introduction to Reinforcement Learning</a:t>
            </a:r>
          </a:p>
          <a:p>
            <a:pPr lvl="1">
              <a:defRPr>
                <a:solidFill>
                  <a:srgbClr val="373737">
                    <a:alpha val="40392"/>
                  </a:srgbClr>
                </a:solidFill>
              </a:defRPr>
            </a:pPr>
            <a:r>
              <a:rPr dirty="0"/>
              <a:t>Finite Markov Decision Process</a:t>
            </a:r>
          </a:p>
          <a:p>
            <a:pPr lvl="1">
              <a:defRPr>
                <a:solidFill>
                  <a:srgbClr val="373737">
                    <a:alpha val="40392"/>
                  </a:srgbClr>
                </a:solidFill>
              </a:defRPr>
            </a:pPr>
            <a:r>
              <a:rPr dirty="0"/>
              <a:t>Bellman Equations</a:t>
            </a:r>
          </a:p>
          <a:p>
            <a:pPr lvl="1">
              <a:defRPr>
                <a:solidFill>
                  <a:srgbClr val="373737">
                    <a:alpha val="40392"/>
                  </a:srgbClr>
                </a:solidFill>
              </a:defRPr>
            </a:pPr>
            <a:r>
              <a:rPr dirty="0"/>
              <a:t>Dynamic Programming</a:t>
            </a:r>
          </a:p>
          <a:p>
            <a:pPr>
              <a:defRPr>
                <a:solidFill>
                  <a:srgbClr val="008DC4">
                    <a:alpha val="39450"/>
                  </a:srgbClr>
                </a:solidFill>
              </a:defRPr>
            </a:pPr>
            <a:r>
              <a:rPr dirty="0"/>
              <a:t>Lecture 2</a:t>
            </a:r>
          </a:p>
          <a:p>
            <a:pPr lvl="1">
              <a:defRPr>
                <a:solidFill>
                  <a:srgbClr val="373737">
                    <a:alpha val="39645"/>
                  </a:srgbClr>
                </a:solidFill>
              </a:defRPr>
            </a:pPr>
            <a:r>
              <a:rPr dirty="0"/>
              <a:t>Monte Carlo Methods</a:t>
            </a:r>
          </a:p>
          <a:p>
            <a:pPr lvl="1">
              <a:defRPr>
                <a:solidFill>
                  <a:srgbClr val="373737">
                    <a:alpha val="39645"/>
                  </a:srgbClr>
                </a:solidFill>
              </a:defRPr>
            </a:pPr>
            <a:r>
              <a:rPr dirty="0"/>
              <a:t>Temporal-Difference Learning</a:t>
            </a:r>
          </a:p>
          <a:p>
            <a:pPr lvl="1">
              <a:defRPr>
                <a:solidFill>
                  <a:srgbClr val="373737">
                    <a:alpha val="39645"/>
                  </a:srgbClr>
                </a:solidFill>
              </a:defRPr>
            </a:pPr>
            <a:r>
              <a:rPr dirty="0"/>
              <a:t>SARSA and Q-Learning</a:t>
            </a:r>
          </a:p>
          <a:p>
            <a:r>
              <a:rPr dirty="0">
                <a:solidFill>
                  <a:srgbClr val="008DC4">
                    <a:alpha val="39450"/>
                  </a:srgbClr>
                </a:solidFill>
              </a:rPr>
              <a:t>Lecture 3</a:t>
            </a:r>
          </a:p>
          <a:p>
            <a:pPr lvl="1"/>
            <a:r>
              <a:rPr dirty="0">
                <a:solidFill>
                  <a:srgbClr val="373737">
                    <a:alpha val="39645"/>
                  </a:srgbClr>
                </a:solidFill>
              </a:rPr>
              <a:t>On Policy Prediction and Control with Approximation</a:t>
            </a:r>
          </a:p>
          <a:p>
            <a:pPr lvl="1"/>
            <a:r>
              <a:rPr dirty="0">
                <a:solidFill>
                  <a:srgbClr val="373737">
                    <a:alpha val="39645"/>
                  </a:srgbClr>
                </a:solidFill>
              </a:rPr>
              <a:t>Off Policy Methods with Approximation</a:t>
            </a:r>
          </a:p>
        </p:txBody>
      </p:sp>
      <p:sp>
        <p:nvSpPr>
          <p:cNvPr id="223" name="Slide Number"/>
          <p:cNvSpPr txBox="1">
            <a:spLocks noGrp="1"/>
          </p:cNvSpPr>
          <p:nvPr>
            <p:ph type="sldNum" sz="quarter" idx="2"/>
          </p:nvPr>
        </p:nvSpPr>
        <p:spPr>
          <a:xfrm>
            <a:off x="637116" y="12858937"/>
            <a:ext cx="292914" cy="457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
        <p:nvSpPr>
          <p:cNvPr id="224" name="Lecture 4…"/>
          <p:cNvSpPr txBox="1"/>
          <p:nvPr/>
        </p:nvSpPr>
        <p:spPr>
          <a:xfrm>
            <a:off x="13296900" y="2756958"/>
            <a:ext cx="9515211" cy="90365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lgn="l">
              <a:spcBef>
                <a:spcPts val="3000"/>
              </a:spcBef>
              <a:defRPr sz="3600">
                <a:solidFill>
                  <a:srgbClr val="008DC4"/>
                </a:solidFill>
                <a:latin typeface="Amazon Ember"/>
                <a:ea typeface="Amazon Ember"/>
                <a:cs typeface="Amazon Ember"/>
                <a:sym typeface="Amazon Ember"/>
              </a:defRPr>
            </a:pPr>
            <a:r>
              <a:rPr dirty="0"/>
              <a:t>Lecture 4</a:t>
            </a:r>
          </a:p>
          <a:p>
            <a:pPr marL="1270000" lvl="1" indent="-635000" algn="l">
              <a:spcBef>
                <a:spcPts val="1000"/>
              </a:spcBef>
              <a:buSzPct val="125000"/>
              <a:buChar char="•"/>
              <a:defRPr sz="3400" b="0">
                <a:solidFill>
                  <a:srgbClr val="373737"/>
                </a:solidFill>
                <a:latin typeface="Amazon Ember"/>
                <a:ea typeface="Amazon Ember"/>
                <a:cs typeface="Amazon Ember"/>
                <a:sym typeface="Amazon Ember"/>
              </a:defRPr>
            </a:pPr>
            <a:r>
              <a:rPr dirty="0"/>
              <a:t>Policy Gradient Methods</a:t>
            </a:r>
          </a:p>
          <a:p>
            <a:pPr algn="l">
              <a:spcBef>
                <a:spcPts val="3000"/>
              </a:spcBef>
              <a:defRPr sz="3600">
                <a:solidFill>
                  <a:srgbClr val="008DC4"/>
                </a:solidFill>
                <a:latin typeface="Amazon Ember"/>
                <a:ea typeface="Amazon Ember"/>
                <a:cs typeface="Amazon Ember"/>
                <a:sym typeface="Amazon Ember"/>
              </a:defRPr>
            </a:pPr>
            <a:r>
              <a:rPr sz="3600" dirty="0">
                <a:solidFill>
                  <a:srgbClr val="008DC4">
                    <a:alpha val="39450"/>
                  </a:srgbClr>
                </a:solidFill>
                <a:latin typeface="Amazon Ember"/>
                <a:ea typeface="Amazon Ember"/>
                <a:cs typeface="Amazon Ember"/>
                <a:sym typeface="Amazon Ember"/>
              </a:rPr>
              <a:t>Lecture 5</a:t>
            </a:r>
          </a:p>
          <a:p>
            <a:pPr marL="1270000" lvl="1" indent="-635000" algn="l">
              <a:spcBef>
                <a:spcPts val="1000"/>
              </a:spcBef>
              <a:buSzPct val="125000"/>
              <a:buChar char="•"/>
              <a:defRPr sz="3400" b="0">
                <a:solidFill>
                  <a:srgbClr val="373737"/>
                </a:solidFill>
                <a:latin typeface="Amazon Ember"/>
                <a:ea typeface="Amazon Ember"/>
                <a:cs typeface="Amazon Ember"/>
                <a:sym typeface="Amazon Ember"/>
              </a:defRPr>
            </a:pPr>
            <a:r>
              <a:rPr sz="3400" b="0" dirty="0">
                <a:solidFill>
                  <a:srgbClr val="373737">
                    <a:alpha val="39645"/>
                  </a:srgbClr>
                </a:solidFill>
                <a:latin typeface="Amazon Ember"/>
                <a:ea typeface="Amazon Ember"/>
                <a:cs typeface="Amazon Ember"/>
                <a:sym typeface="Amazon Ember"/>
              </a:rPr>
              <a:t>Multi-armed Bandits</a:t>
            </a:r>
          </a:p>
          <a:p>
            <a:pPr algn="l">
              <a:spcBef>
                <a:spcPts val="1000"/>
              </a:spcBef>
              <a:defRPr b="0">
                <a:solidFill>
                  <a:srgbClr val="373737"/>
                </a:solidFill>
                <a:latin typeface="Amazon Ember"/>
                <a:ea typeface="Amazon Ember"/>
                <a:cs typeface="Amazon Ember"/>
                <a:sym typeface="Amazon Ember"/>
              </a:defRPr>
            </a:pPr>
            <a:endParaRPr dirty="0"/>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3" name="Linear Monte-Carlo Function Approximation…"/>
              <p:cNvSpPr txBox="1">
                <a:spLocks noGrp="1"/>
              </p:cNvSpPr>
              <p:nvPr>
                <p:ph type="body" idx="1"/>
              </p:nvPr>
            </p:nvSpPr>
            <p:spPr>
              <a:xfrm>
                <a:off x="1689100" y="2756958"/>
                <a:ext cx="12831572" cy="9181185"/>
              </a:xfrm>
              <a:prstGeom prst="rect">
                <a:avLst/>
              </a:prstGeom>
              <a:ln w="12700">
                <a:miter lim="400000"/>
              </a:ln>
            </p:spPr>
            <p:txBody>
              <a:bodyPr lIns="50800" tIns="50800" rIns="50800" bIns="50800" anchor="t">
                <a:noAutofit/>
              </a:bodyPr>
              <a:lstStyle/>
              <a:p>
                <a:r>
                  <a:rPr lang="en-US" sz="3200" dirty="0">
                    <a:solidFill>
                      <a:srgbClr val="028DC5"/>
                    </a:solidFill>
                  </a:rPr>
                  <a:t>REINFORCE intuition</a:t>
                </a:r>
              </a:p>
              <a:p>
                <a:endParaRPr lang="en-US" sz="3200" dirty="0">
                  <a:solidFill>
                    <a:srgbClr val="028DC5"/>
                  </a:solidFill>
                </a:endParaRPr>
              </a:p>
              <a:p>
                <a:pPr marL="3175000" lvl="5" indent="0">
                  <a:buNone/>
                </a:pPr>
                <a14:m>
                  <m:oMathPara xmlns:m="http://schemas.openxmlformats.org/officeDocument/2006/math">
                    <m:oMathParaPr>
                      <m:jc m:val="left"/>
                    </m:oMathParaPr>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𝜽</m:t>
                          </m:r>
                        </m:e>
                        <m:sub>
                          <m:r>
                            <a:rPr lang="ar-AE">
                              <a:latin typeface="Cambria Math" panose="02040503050406030204" pitchFamily="18" charset="0"/>
                            </a:rPr>
                            <m:t>𝑡</m:t>
                          </m:r>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𝜽</m:t>
                          </m:r>
                        </m:e>
                        <m:sub>
                          <m:r>
                            <a:rPr lang="ar-AE">
                              <a:latin typeface="Cambria Math" panose="02040503050406030204" pitchFamily="18" charset="0"/>
                            </a:rPr>
                            <m:t>𝑡</m:t>
                          </m:r>
                        </m:sub>
                      </m:sSub>
                      <m:r>
                        <a:rPr lang="ar-AE">
                          <a:latin typeface="Cambria Math" panose="02040503050406030204" pitchFamily="18" charset="0"/>
                        </a:rPr>
                        <m:t>+</m:t>
                      </m:r>
                      <m:r>
                        <a:rPr lang="ar-AE">
                          <a:latin typeface="Cambria Math" panose="02040503050406030204" pitchFamily="18" charset="0"/>
                        </a:rPr>
                        <m:t>𝛼</m:t>
                      </m:r>
                      <m:sSub>
                        <m:sSubPr>
                          <m:ctrlPr>
                            <a:rPr lang="ar-AE" i="1">
                              <a:latin typeface="Cambria Math" panose="02040503050406030204" pitchFamily="18" charset="0"/>
                            </a:rPr>
                          </m:ctrlPr>
                        </m:sSubPr>
                        <m:e>
                          <m:r>
                            <a:rPr lang="ar-AE">
                              <a:latin typeface="Cambria Math" panose="02040503050406030204" pitchFamily="18" charset="0"/>
                            </a:rPr>
                            <m:t>𝐺</m:t>
                          </m:r>
                        </m:e>
                        <m:sub>
                          <m:r>
                            <a:rPr lang="ar-AE">
                              <a:latin typeface="Cambria Math" panose="02040503050406030204" pitchFamily="18" charset="0"/>
                            </a:rPr>
                            <m:t>𝑡</m:t>
                          </m:r>
                        </m:sub>
                      </m:sSub>
                      <m:f>
                        <m:fPr>
                          <m:ctrlPr>
                            <a:rPr lang="ar-AE" i="1">
                              <a:latin typeface="Cambria Math" panose="02040503050406030204" pitchFamily="18" charset="0"/>
                            </a:rPr>
                          </m:ctrlPr>
                        </m:fPr>
                        <m:num>
                          <m:r>
                            <a:rPr lang="ar-AE">
                              <a:latin typeface="Cambria Math" panose="02040503050406030204" pitchFamily="18" charset="0"/>
                            </a:rPr>
                            <m:t>𝛻𝜋</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𝐴</m:t>
                              </m:r>
                            </m:e>
                            <m:sub>
                              <m:r>
                                <a:rPr lang="ar-AE">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𝑆</m:t>
                              </m:r>
                            </m:e>
                            <m:sub>
                              <m:r>
                                <a:rPr lang="ar-AE">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𝜽</m:t>
                              </m:r>
                            </m:e>
                            <m:sub>
                              <m:r>
                                <a:rPr lang="ar-AE">
                                  <a:latin typeface="Cambria Math" panose="02040503050406030204" pitchFamily="18" charset="0"/>
                                </a:rPr>
                                <m:t>𝑡</m:t>
                              </m:r>
                            </m:sub>
                          </m:sSub>
                          <m:r>
                            <a:rPr lang="ar-AE">
                              <a:latin typeface="Cambria Math" panose="02040503050406030204" pitchFamily="18" charset="0"/>
                            </a:rPr>
                            <m:t>)</m:t>
                          </m:r>
                        </m:num>
                        <m:den>
                          <m:r>
                            <a:rPr lang="ar-AE">
                              <a:latin typeface="Cambria Math" panose="02040503050406030204" pitchFamily="18" charset="0"/>
                            </a:rPr>
                            <m:t>𝜋</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𝐴</m:t>
                              </m:r>
                            </m:e>
                            <m:sub>
                              <m:r>
                                <a:rPr lang="ar-AE">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𝑆</m:t>
                              </m:r>
                            </m:e>
                            <m:sub>
                              <m:r>
                                <a:rPr lang="ar-AE">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𝜽</m:t>
                              </m:r>
                            </m:e>
                            <m:sub>
                              <m:r>
                                <a:rPr lang="ar-AE">
                                  <a:latin typeface="Cambria Math" panose="02040503050406030204" pitchFamily="18" charset="0"/>
                                </a:rPr>
                                <m:t>𝑡</m:t>
                              </m:r>
                            </m:sub>
                          </m:sSub>
                          <m:r>
                            <a:rPr lang="ar-AE">
                              <a:latin typeface="Cambria Math" panose="02040503050406030204" pitchFamily="18" charset="0"/>
                            </a:rPr>
                            <m:t>)</m:t>
                          </m:r>
                        </m:den>
                      </m:f>
                    </m:oMath>
                  </m:oMathPara>
                </a14:m>
                <a:endParaRPr lang="ar-AE" dirty="0"/>
              </a:p>
              <a:p>
                <a:pPr marL="457200" indent="-457200">
                  <a:buFont typeface="Arial" panose="020B0604020202020204" pitchFamily="34" charset="0"/>
                  <a:buChar char="•"/>
                </a:pPr>
                <a:r>
                  <a:rPr lang="en-US" sz="3200" b="0" dirty="0">
                    <a:solidFill>
                      <a:srgbClr val="373737"/>
                    </a:solidFill>
                  </a:rPr>
                  <a:t>The update increases the parameter vector in this direction proportional to the return:</a:t>
                </a:r>
              </a:p>
              <a:p>
                <a:pPr marL="1727200" lvl="1" indent="-457200">
                  <a:buFont typeface="Arial" panose="020B0604020202020204" pitchFamily="34" charset="0"/>
                </a:pPr>
                <a:r>
                  <a:rPr lang="en-US" sz="3000" dirty="0"/>
                  <a:t>It causes the parameter to move most in the directions that favor actions that yield the highest return,</a:t>
                </a:r>
              </a:p>
              <a:p>
                <a:pPr marL="457200" indent="-457200">
                  <a:buFont typeface="Arial" panose="020B0604020202020204" pitchFamily="34" charset="0"/>
                  <a:buChar char="•"/>
                </a:pPr>
                <a:r>
                  <a:rPr lang="en-US" sz="3200" dirty="0">
                    <a:solidFill>
                      <a:srgbClr val="028DC5"/>
                    </a:solidFill>
                  </a:rPr>
                  <a:t> </a:t>
                </a:r>
                <a:r>
                  <a:rPr lang="en-US" sz="3200" b="0" dirty="0">
                    <a:solidFill>
                      <a:srgbClr val="373737"/>
                    </a:solidFill>
                  </a:rPr>
                  <a:t>And inversely proportional to the action probability: </a:t>
                </a:r>
              </a:p>
              <a:p>
                <a:pPr marL="1727200" lvl="1" indent="-457200">
                  <a:buFont typeface="Arial" panose="020B0604020202020204" pitchFamily="34" charset="0"/>
                </a:pPr>
                <a:r>
                  <a:rPr lang="en-US" sz="3000" dirty="0"/>
                  <a:t>Otherwise actions that are selected frequently are at an advantage (the updates will be more often in their direction) and might win out even if they do not yield the highest return</a:t>
                </a:r>
              </a:p>
            </p:txBody>
          </p:sp>
        </mc:Choice>
        <mc:Fallback xmlns="">
          <p:sp>
            <p:nvSpPr>
              <p:cNvPr id="463" name="Linear Monte-Carlo Function Approximation…"/>
              <p:cNvSpPr txBox="1">
                <a:spLocks noGrp="1" noRot="1" noChangeAspect="1" noMove="1" noResize="1" noEditPoints="1" noAdjustHandles="1" noChangeArrowheads="1" noChangeShapeType="1" noTextEdit="1"/>
              </p:cNvSpPr>
              <p:nvPr>
                <p:ph type="body" idx="1"/>
              </p:nvPr>
            </p:nvSpPr>
            <p:spPr>
              <a:xfrm>
                <a:off x="1689100" y="2756958"/>
                <a:ext cx="12831572" cy="9181185"/>
              </a:xfrm>
              <a:prstGeom prst="rect">
                <a:avLst/>
              </a:prstGeom>
              <a:blipFill>
                <a:blip r:embed="rId3"/>
                <a:stretch>
                  <a:fillRect l="-1484" t="-691"/>
                </a:stretch>
              </a:blipFill>
              <a:ln w="12700">
                <a:miter lim="400000"/>
              </a:ln>
            </p:spPr>
            <p:txBody>
              <a:bodyPr/>
              <a:lstStyle/>
              <a:p>
                <a:r>
                  <a:rPr lang="en-US">
                    <a:noFill/>
                  </a:rPr>
                  <a:t> </a:t>
                </a:r>
              </a:p>
            </p:txBody>
          </p:sp>
        </mc:Fallback>
      </mc:AlternateContent>
      <p:sp>
        <p:nvSpPr>
          <p:cNvPr id="462" name="Monte-Carlo with Value Function Approximation"/>
          <p:cNvSpPr txBox="1">
            <a:spLocks noGrp="1"/>
          </p:cNvSpPr>
          <p:nvPr>
            <p:ph type="title"/>
          </p:nvPr>
        </p:nvSpPr>
        <p:spPr>
          <a:prstGeom prst="rect">
            <a:avLst/>
          </a:prstGeom>
        </p:spPr>
        <p:txBody>
          <a:bodyPr/>
          <a:lstStyle/>
          <a:p>
            <a:r>
              <a:rPr lang="en-US" dirty="0"/>
              <a:t>REINFORCE: Monte Carlo Policy Gradient</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pic>
        <p:nvPicPr>
          <p:cNvPr id="6" name="Screen Shot 2020-01-09 at 12.52.17 PM.png" descr="Screen Shot 2020-01-09 at 12.52.17 PM.png">
            <a:extLst>
              <a:ext uri="{FF2B5EF4-FFF2-40B4-BE49-F238E27FC236}">
                <a16:creationId xmlns:a16="http://schemas.microsoft.com/office/drawing/2014/main" id="{1D8FECB4-7998-214D-A9E8-60A180BC8F2E}"/>
              </a:ext>
            </a:extLst>
          </p:cNvPr>
          <p:cNvPicPr>
            <a:picLocks noChangeAspect="1"/>
          </p:cNvPicPr>
          <p:nvPr/>
        </p:nvPicPr>
        <p:blipFill>
          <a:blip r:embed="rId4"/>
          <a:stretch>
            <a:fillRect/>
          </a:stretch>
        </p:blipFill>
        <p:spPr>
          <a:xfrm>
            <a:off x="14417485" y="4820263"/>
            <a:ext cx="9412744" cy="4470041"/>
          </a:xfrm>
          <a:prstGeom prst="rect">
            <a:avLst/>
          </a:prstGeom>
          <a:ln w="12700">
            <a:miter lim="400000"/>
          </a:ln>
        </p:spPr>
      </p:pic>
    </p:spTree>
    <p:extLst>
      <p:ext uri="{BB962C8B-B14F-4D97-AF65-F5344CB8AC3E}">
        <p14:creationId xmlns:p14="http://schemas.microsoft.com/office/powerpoint/2010/main" val="31266311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Linear Monte-Carlo Function Approximation…"/>
          <p:cNvSpPr txBox="1">
            <a:spLocks noGrp="1"/>
          </p:cNvSpPr>
          <p:nvPr>
            <p:ph type="body" idx="1"/>
          </p:nvPr>
        </p:nvSpPr>
        <p:spPr>
          <a:xfrm>
            <a:off x="1689100" y="2756958"/>
            <a:ext cx="21024596" cy="9181185"/>
          </a:xfrm>
          <a:prstGeom prst="rect">
            <a:avLst/>
          </a:prstGeom>
          <a:ln w="12700">
            <a:miter lim="400000"/>
          </a:ln>
        </p:spPr>
        <p:txBody>
          <a:bodyPr lIns="50800" tIns="50800" rIns="50800" bIns="50800" anchor="t">
            <a:noAutofit/>
          </a:bodyPr>
          <a:lstStyle/>
          <a:p>
            <a:r>
              <a:rPr lang="en-US" sz="3200" dirty="0">
                <a:solidFill>
                  <a:srgbClr val="028DC5"/>
                </a:solidFill>
              </a:rPr>
              <a:t>REINFORCE as a Monte Carlo Method</a:t>
            </a:r>
          </a:p>
          <a:p>
            <a:pPr marL="457200" indent="-457200">
              <a:buFont typeface="Arial" panose="020B0604020202020204" pitchFamily="34" charset="0"/>
              <a:buChar char="•"/>
            </a:pPr>
            <a:r>
              <a:rPr lang="en-US" sz="3200" b="0" dirty="0">
                <a:solidFill>
                  <a:srgbClr val="373737"/>
                </a:solidFill>
              </a:rPr>
              <a:t>REINFORCE uses the complete return from time t, which includes all future rewards up until the end of the episode</a:t>
            </a:r>
          </a:p>
          <a:p>
            <a:pPr marL="457200" indent="-457200">
              <a:buFont typeface="Arial" panose="020B0604020202020204" pitchFamily="34" charset="0"/>
              <a:buChar char="•"/>
            </a:pPr>
            <a:r>
              <a:rPr lang="en-US" sz="3200" b="0" dirty="0">
                <a:solidFill>
                  <a:srgbClr val="373737"/>
                </a:solidFill>
              </a:rPr>
              <a:t>In this sense REINFORCE is a </a:t>
            </a:r>
            <a:r>
              <a:rPr lang="en-US" sz="3200" dirty="0">
                <a:solidFill>
                  <a:srgbClr val="FF9300"/>
                </a:solidFill>
              </a:rPr>
              <a:t>Monte Carlo algorithm </a:t>
            </a:r>
            <a:r>
              <a:rPr lang="en-US" sz="3200" b="0" dirty="0">
                <a:solidFill>
                  <a:srgbClr val="373737"/>
                </a:solidFill>
              </a:rPr>
              <a:t>and is well defined only for the episodic case with all updates made in retrospect after the episode is completed</a:t>
            </a:r>
          </a:p>
        </p:txBody>
      </p:sp>
      <p:sp>
        <p:nvSpPr>
          <p:cNvPr id="462" name="Monte-Carlo with Value Function Approximation"/>
          <p:cNvSpPr txBox="1">
            <a:spLocks noGrp="1"/>
          </p:cNvSpPr>
          <p:nvPr>
            <p:ph type="title"/>
          </p:nvPr>
        </p:nvSpPr>
        <p:spPr>
          <a:prstGeom prst="rect">
            <a:avLst/>
          </a:prstGeom>
        </p:spPr>
        <p:txBody>
          <a:bodyPr/>
          <a:lstStyle/>
          <a:p>
            <a:r>
              <a:rPr lang="en-US" dirty="0"/>
              <a:t>REINFORCE: Monte Carlo Policy Gradient</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pic>
        <p:nvPicPr>
          <p:cNvPr id="7" name="Screen Shot 2019-12-30 at 3.30.45 PM.png" descr="Screen Shot 2019-12-30 at 3.30.45 PM.png">
            <a:extLst>
              <a:ext uri="{FF2B5EF4-FFF2-40B4-BE49-F238E27FC236}">
                <a16:creationId xmlns:a16="http://schemas.microsoft.com/office/drawing/2014/main" id="{A3432086-DEF7-0843-9FBF-1AFFA5530057}"/>
              </a:ext>
            </a:extLst>
          </p:cNvPr>
          <p:cNvPicPr>
            <a:picLocks noChangeAspect="1"/>
          </p:cNvPicPr>
          <p:nvPr/>
        </p:nvPicPr>
        <p:blipFill>
          <a:blip r:embed="rId3"/>
          <a:stretch>
            <a:fillRect/>
          </a:stretch>
        </p:blipFill>
        <p:spPr>
          <a:xfrm>
            <a:off x="3071008" y="6858000"/>
            <a:ext cx="13863679" cy="5090571"/>
          </a:xfrm>
          <a:prstGeom prst="rect">
            <a:avLst/>
          </a:prstGeom>
          <a:ln w="12700">
            <a:miter lim="400000"/>
          </a:ln>
        </p:spPr>
      </p:pic>
    </p:spTree>
    <p:extLst>
      <p:ext uri="{BB962C8B-B14F-4D97-AF65-F5344CB8AC3E}">
        <p14:creationId xmlns:p14="http://schemas.microsoft.com/office/powerpoint/2010/main" val="262000337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3" name="Linear Monte-Carlo Function Approximation…"/>
              <p:cNvSpPr txBox="1">
                <a:spLocks noGrp="1"/>
              </p:cNvSpPr>
              <p:nvPr>
                <p:ph type="body" idx="1"/>
              </p:nvPr>
            </p:nvSpPr>
            <p:spPr>
              <a:xfrm>
                <a:off x="1689100" y="2756958"/>
                <a:ext cx="21024596" cy="9181185"/>
              </a:xfrm>
              <a:prstGeom prst="rect">
                <a:avLst/>
              </a:prstGeom>
              <a:ln w="12700">
                <a:miter lim="400000"/>
              </a:ln>
            </p:spPr>
            <p:txBody>
              <a:bodyPr lIns="50800" tIns="50800" rIns="50800" bIns="50800" anchor="t">
                <a:noAutofit/>
              </a:bodyPr>
              <a:lstStyle/>
              <a:p>
                <a:r>
                  <a:rPr lang="en-US" sz="3200" dirty="0">
                    <a:solidFill>
                      <a:srgbClr val="028DC5"/>
                    </a:solidFill>
                  </a:rPr>
                  <a:t>REINFORCE and the Eligibility Vector</a:t>
                </a:r>
              </a:p>
              <a:p>
                <a:pPr marL="457200" indent="-457200">
                  <a:buFont typeface="Arial" panose="020B0604020202020204" pitchFamily="34" charset="0"/>
                  <a:buChar char="•"/>
                </a:pPr>
                <a:r>
                  <a:rPr lang="en-US" sz="3200" b="0" dirty="0">
                    <a:solidFill>
                      <a:srgbClr val="373737"/>
                    </a:solidFill>
                  </a:rPr>
                  <a:t>Notice that the update in the last line of pseudocode appears rather different from the REINFORCE update rule: </a:t>
                </a:r>
                <a14:m>
                  <m:oMath xmlns:m="http://schemas.openxmlformats.org/officeDocument/2006/math">
                    <m:sSub>
                      <m:sSubPr>
                        <m:ctrlPr>
                          <a:rPr lang="ar-AE" sz="3200" b="0" i="1">
                            <a:solidFill>
                              <a:srgbClr val="373737"/>
                            </a:solidFill>
                            <a:latin typeface="Cambria Math" panose="02040503050406030204" pitchFamily="18" charset="0"/>
                          </a:rPr>
                        </m:ctrlPr>
                      </m:sSubPr>
                      <m:e>
                        <m:r>
                          <a:rPr lang="ar-AE" sz="3200" b="0">
                            <a:solidFill>
                              <a:srgbClr val="373737"/>
                            </a:solidFill>
                            <a:latin typeface="Cambria Math" panose="02040503050406030204" pitchFamily="18" charset="0"/>
                          </a:rPr>
                          <m:t>𝜽</m:t>
                        </m:r>
                      </m:e>
                      <m:sub>
                        <m:r>
                          <a:rPr lang="ar-AE" sz="3200" b="0">
                            <a:solidFill>
                              <a:srgbClr val="373737"/>
                            </a:solidFill>
                            <a:latin typeface="Cambria Math" panose="02040503050406030204" pitchFamily="18" charset="0"/>
                          </a:rPr>
                          <m:t>𝑡</m:t>
                        </m:r>
                        <m:r>
                          <a:rPr lang="ar-AE" sz="3200" b="0">
                            <a:solidFill>
                              <a:srgbClr val="373737"/>
                            </a:solidFill>
                            <a:latin typeface="Cambria Math" panose="02040503050406030204" pitchFamily="18" charset="0"/>
                          </a:rPr>
                          <m:t>+1</m:t>
                        </m:r>
                      </m:sub>
                    </m:sSub>
                    <m:r>
                      <a:rPr lang="ar-AE" sz="3200" b="0">
                        <a:solidFill>
                          <a:srgbClr val="373737"/>
                        </a:solidFill>
                        <a:latin typeface="Cambria Math" panose="02040503050406030204" pitchFamily="18" charset="0"/>
                      </a:rPr>
                      <m:t>=</m:t>
                    </m:r>
                    <m:sSub>
                      <m:sSubPr>
                        <m:ctrlPr>
                          <a:rPr lang="ar-AE" sz="3200" b="0" i="1">
                            <a:solidFill>
                              <a:srgbClr val="373737"/>
                            </a:solidFill>
                            <a:latin typeface="Cambria Math" panose="02040503050406030204" pitchFamily="18" charset="0"/>
                          </a:rPr>
                        </m:ctrlPr>
                      </m:sSubPr>
                      <m:e>
                        <m:r>
                          <a:rPr lang="ar-AE" sz="3200" b="0">
                            <a:solidFill>
                              <a:srgbClr val="373737"/>
                            </a:solidFill>
                            <a:latin typeface="Cambria Math" panose="02040503050406030204" pitchFamily="18" charset="0"/>
                          </a:rPr>
                          <m:t>𝜽</m:t>
                        </m:r>
                      </m:e>
                      <m:sub>
                        <m:r>
                          <a:rPr lang="ar-AE" sz="3200" b="0">
                            <a:solidFill>
                              <a:srgbClr val="373737"/>
                            </a:solidFill>
                            <a:latin typeface="Cambria Math" panose="02040503050406030204" pitchFamily="18" charset="0"/>
                          </a:rPr>
                          <m:t>𝑡</m:t>
                        </m:r>
                      </m:sub>
                    </m:sSub>
                    <m:r>
                      <a:rPr lang="ar-AE" sz="3200" b="0">
                        <a:solidFill>
                          <a:srgbClr val="373737"/>
                        </a:solidFill>
                        <a:latin typeface="Cambria Math" panose="02040503050406030204" pitchFamily="18" charset="0"/>
                      </a:rPr>
                      <m:t>+</m:t>
                    </m:r>
                    <m:r>
                      <a:rPr lang="ar-AE" sz="3200" b="0">
                        <a:solidFill>
                          <a:srgbClr val="373737"/>
                        </a:solidFill>
                        <a:latin typeface="Cambria Math" panose="02040503050406030204" pitchFamily="18" charset="0"/>
                      </a:rPr>
                      <m:t>𝛼</m:t>
                    </m:r>
                    <m:sSub>
                      <m:sSubPr>
                        <m:ctrlPr>
                          <a:rPr lang="ar-AE" sz="3200" b="0" i="1">
                            <a:solidFill>
                              <a:srgbClr val="373737"/>
                            </a:solidFill>
                            <a:latin typeface="Cambria Math" panose="02040503050406030204" pitchFamily="18" charset="0"/>
                          </a:rPr>
                        </m:ctrlPr>
                      </m:sSubPr>
                      <m:e>
                        <m:r>
                          <a:rPr lang="ar-AE" sz="3200" b="0">
                            <a:solidFill>
                              <a:srgbClr val="373737"/>
                            </a:solidFill>
                            <a:latin typeface="Cambria Math" panose="02040503050406030204" pitchFamily="18" charset="0"/>
                          </a:rPr>
                          <m:t>𝐺</m:t>
                        </m:r>
                      </m:e>
                      <m:sub>
                        <m:r>
                          <a:rPr lang="ar-AE" sz="3200" b="0">
                            <a:solidFill>
                              <a:srgbClr val="373737"/>
                            </a:solidFill>
                            <a:latin typeface="Cambria Math" panose="02040503050406030204" pitchFamily="18" charset="0"/>
                          </a:rPr>
                          <m:t>𝑡</m:t>
                        </m:r>
                      </m:sub>
                    </m:sSub>
                    <m:f>
                      <m:fPr>
                        <m:ctrlPr>
                          <a:rPr lang="ar-AE" sz="3200" b="0" i="1">
                            <a:solidFill>
                              <a:srgbClr val="373737"/>
                            </a:solidFill>
                            <a:latin typeface="Cambria Math" panose="02040503050406030204" pitchFamily="18" charset="0"/>
                          </a:rPr>
                        </m:ctrlPr>
                      </m:fPr>
                      <m:num>
                        <m:r>
                          <a:rPr lang="ar-AE" sz="3200" b="0">
                            <a:solidFill>
                              <a:srgbClr val="373737"/>
                            </a:solidFill>
                            <a:latin typeface="Cambria Math" panose="02040503050406030204" pitchFamily="18" charset="0"/>
                          </a:rPr>
                          <m:t>𝛻𝜋</m:t>
                        </m:r>
                        <m:r>
                          <a:rPr lang="ar-AE" sz="3200" b="0">
                            <a:solidFill>
                              <a:srgbClr val="373737"/>
                            </a:solidFill>
                            <a:latin typeface="Cambria Math" panose="02040503050406030204" pitchFamily="18" charset="0"/>
                          </a:rPr>
                          <m:t>(</m:t>
                        </m:r>
                        <m:sSub>
                          <m:sSubPr>
                            <m:ctrlPr>
                              <a:rPr lang="ar-AE" sz="3200" b="0" i="1">
                                <a:solidFill>
                                  <a:srgbClr val="373737"/>
                                </a:solidFill>
                                <a:latin typeface="Cambria Math" panose="02040503050406030204" pitchFamily="18" charset="0"/>
                              </a:rPr>
                            </m:ctrlPr>
                          </m:sSubPr>
                          <m:e>
                            <m:r>
                              <a:rPr lang="ar-AE" sz="3200" b="0">
                                <a:solidFill>
                                  <a:srgbClr val="373737"/>
                                </a:solidFill>
                                <a:latin typeface="Cambria Math" panose="02040503050406030204" pitchFamily="18" charset="0"/>
                              </a:rPr>
                              <m:t>𝐴</m:t>
                            </m:r>
                          </m:e>
                          <m:sub>
                            <m:r>
                              <a:rPr lang="ar-AE" sz="3200" b="0">
                                <a:solidFill>
                                  <a:srgbClr val="373737"/>
                                </a:solidFill>
                                <a:latin typeface="Cambria Math" panose="02040503050406030204" pitchFamily="18" charset="0"/>
                              </a:rPr>
                              <m:t>𝑡</m:t>
                            </m:r>
                          </m:sub>
                        </m:sSub>
                        <m:r>
                          <a:rPr lang="ar-AE" sz="3200" b="0">
                            <a:solidFill>
                              <a:srgbClr val="373737"/>
                            </a:solidFill>
                            <a:latin typeface="Cambria Math" panose="02040503050406030204" pitchFamily="18" charset="0"/>
                          </a:rPr>
                          <m:t>|</m:t>
                        </m:r>
                        <m:sSub>
                          <m:sSubPr>
                            <m:ctrlPr>
                              <a:rPr lang="ar-AE" sz="3200" b="0" i="1">
                                <a:solidFill>
                                  <a:srgbClr val="373737"/>
                                </a:solidFill>
                                <a:latin typeface="Cambria Math" panose="02040503050406030204" pitchFamily="18" charset="0"/>
                              </a:rPr>
                            </m:ctrlPr>
                          </m:sSubPr>
                          <m:e>
                            <m:r>
                              <a:rPr lang="ar-AE" sz="3200" b="0">
                                <a:solidFill>
                                  <a:srgbClr val="373737"/>
                                </a:solidFill>
                                <a:latin typeface="Cambria Math" panose="02040503050406030204" pitchFamily="18" charset="0"/>
                              </a:rPr>
                              <m:t>𝑆</m:t>
                            </m:r>
                          </m:e>
                          <m:sub>
                            <m:r>
                              <a:rPr lang="ar-AE" sz="3200" b="0">
                                <a:solidFill>
                                  <a:srgbClr val="373737"/>
                                </a:solidFill>
                                <a:latin typeface="Cambria Math" panose="02040503050406030204" pitchFamily="18" charset="0"/>
                              </a:rPr>
                              <m:t>𝑡</m:t>
                            </m:r>
                          </m:sub>
                        </m:sSub>
                        <m:r>
                          <a:rPr lang="ar-AE" sz="3200" b="0">
                            <a:solidFill>
                              <a:srgbClr val="373737"/>
                            </a:solidFill>
                            <a:latin typeface="Cambria Math" panose="02040503050406030204" pitchFamily="18" charset="0"/>
                          </a:rPr>
                          <m:t>,</m:t>
                        </m:r>
                        <m:sSub>
                          <m:sSubPr>
                            <m:ctrlPr>
                              <a:rPr lang="ar-AE" sz="3200" b="0" i="1">
                                <a:solidFill>
                                  <a:srgbClr val="373737"/>
                                </a:solidFill>
                                <a:latin typeface="Cambria Math" panose="02040503050406030204" pitchFamily="18" charset="0"/>
                              </a:rPr>
                            </m:ctrlPr>
                          </m:sSubPr>
                          <m:e>
                            <m:r>
                              <a:rPr lang="ar-AE" sz="3200" b="0">
                                <a:solidFill>
                                  <a:srgbClr val="373737"/>
                                </a:solidFill>
                                <a:latin typeface="Cambria Math" panose="02040503050406030204" pitchFamily="18" charset="0"/>
                              </a:rPr>
                              <m:t>𝜽</m:t>
                            </m:r>
                          </m:e>
                          <m:sub>
                            <m:r>
                              <a:rPr lang="ar-AE" sz="3200" b="0">
                                <a:solidFill>
                                  <a:srgbClr val="373737"/>
                                </a:solidFill>
                                <a:latin typeface="Cambria Math" panose="02040503050406030204" pitchFamily="18" charset="0"/>
                              </a:rPr>
                              <m:t>𝑡</m:t>
                            </m:r>
                          </m:sub>
                        </m:sSub>
                        <m:r>
                          <a:rPr lang="ar-AE" sz="3200" b="0">
                            <a:solidFill>
                              <a:srgbClr val="373737"/>
                            </a:solidFill>
                            <a:latin typeface="Cambria Math" panose="02040503050406030204" pitchFamily="18" charset="0"/>
                          </a:rPr>
                          <m:t>)</m:t>
                        </m:r>
                      </m:num>
                      <m:den>
                        <m:r>
                          <a:rPr lang="ar-AE" sz="3200" b="0">
                            <a:solidFill>
                              <a:srgbClr val="373737"/>
                            </a:solidFill>
                            <a:latin typeface="Cambria Math" panose="02040503050406030204" pitchFamily="18" charset="0"/>
                          </a:rPr>
                          <m:t>𝜋</m:t>
                        </m:r>
                        <m:r>
                          <a:rPr lang="ar-AE" sz="3200" b="0">
                            <a:solidFill>
                              <a:srgbClr val="373737"/>
                            </a:solidFill>
                            <a:latin typeface="Cambria Math" panose="02040503050406030204" pitchFamily="18" charset="0"/>
                          </a:rPr>
                          <m:t>(</m:t>
                        </m:r>
                        <m:sSub>
                          <m:sSubPr>
                            <m:ctrlPr>
                              <a:rPr lang="ar-AE" sz="3200" b="0" i="1">
                                <a:solidFill>
                                  <a:srgbClr val="373737"/>
                                </a:solidFill>
                                <a:latin typeface="Cambria Math" panose="02040503050406030204" pitchFamily="18" charset="0"/>
                              </a:rPr>
                            </m:ctrlPr>
                          </m:sSubPr>
                          <m:e>
                            <m:r>
                              <a:rPr lang="ar-AE" sz="3200" b="0">
                                <a:solidFill>
                                  <a:srgbClr val="373737"/>
                                </a:solidFill>
                                <a:latin typeface="Cambria Math" panose="02040503050406030204" pitchFamily="18" charset="0"/>
                              </a:rPr>
                              <m:t>𝐴</m:t>
                            </m:r>
                          </m:e>
                          <m:sub>
                            <m:r>
                              <a:rPr lang="ar-AE" sz="3200" b="0">
                                <a:solidFill>
                                  <a:srgbClr val="373737"/>
                                </a:solidFill>
                                <a:latin typeface="Cambria Math" panose="02040503050406030204" pitchFamily="18" charset="0"/>
                              </a:rPr>
                              <m:t>𝑡</m:t>
                            </m:r>
                          </m:sub>
                        </m:sSub>
                        <m:r>
                          <a:rPr lang="ar-AE" sz="3200" b="0">
                            <a:solidFill>
                              <a:srgbClr val="373737"/>
                            </a:solidFill>
                            <a:latin typeface="Cambria Math" panose="02040503050406030204" pitchFamily="18" charset="0"/>
                          </a:rPr>
                          <m:t>|</m:t>
                        </m:r>
                        <m:sSub>
                          <m:sSubPr>
                            <m:ctrlPr>
                              <a:rPr lang="ar-AE" sz="3200" b="0" i="1">
                                <a:solidFill>
                                  <a:srgbClr val="373737"/>
                                </a:solidFill>
                                <a:latin typeface="Cambria Math" panose="02040503050406030204" pitchFamily="18" charset="0"/>
                              </a:rPr>
                            </m:ctrlPr>
                          </m:sSubPr>
                          <m:e>
                            <m:r>
                              <a:rPr lang="ar-AE" sz="3200" b="0">
                                <a:solidFill>
                                  <a:srgbClr val="373737"/>
                                </a:solidFill>
                                <a:latin typeface="Cambria Math" panose="02040503050406030204" pitchFamily="18" charset="0"/>
                              </a:rPr>
                              <m:t>𝑆</m:t>
                            </m:r>
                          </m:e>
                          <m:sub>
                            <m:r>
                              <a:rPr lang="ar-AE" sz="3200" b="0">
                                <a:solidFill>
                                  <a:srgbClr val="373737"/>
                                </a:solidFill>
                                <a:latin typeface="Cambria Math" panose="02040503050406030204" pitchFamily="18" charset="0"/>
                              </a:rPr>
                              <m:t>𝑡</m:t>
                            </m:r>
                          </m:sub>
                        </m:sSub>
                        <m:r>
                          <a:rPr lang="ar-AE" sz="3200" b="0">
                            <a:solidFill>
                              <a:srgbClr val="373737"/>
                            </a:solidFill>
                            <a:latin typeface="Cambria Math" panose="02040503050406030204" pitchFamily="18" charset="0"/>
                          </a:rPr>
                          <m:t>,</m:t>
                        </m:r>
                        <m:sSub>
                          <m:sSubPr>
                            <m:ctrlPr>
                              <a:rPr lang="ar-AE" sz="3200" b="0" i="1">
                                <a:solidFill>
                                  <a:srgbClr val="373737"/>
                                </a:solidFill>
                                <a:latin typeface="Cambria Math" panose="02040503050406030204" pitchFamily="18" charset="0"/>
                              </a:rPr>
                            </m:ctrlPr>
                          </m:sSubPr>
                          <m:e>
                            <m:r>
                              <a:rPr lang="ar-AE" sz="3200" b="0">
                                <a:solidFill>
                                  <a:srgbClr val="373737"/>
                                </a:solidFill>
                                <a:latin typeface="Cambria Math" panose="02040503050406030204" pitchFamily="18" charset="0"/>
                              </a:rPr>
                              <m:t>𝜽</m:t>
                            </m:r>
                          </m:e>
                          <m:sub>
                            <m:r>
                              <a:rPr lang="ar-AE" sz="3200" b="0">
                                <a:solidFill>
                                  <a:srgbClr val="373737"/>
                                </a:solidFill>
                                <a:latin typeface="Cambria Math" panose="02040503050406030204" pitchFamily="18" charset="0"/>
                              </a:rPr>
                              <m:t>𝑡</m:t>
                            </m:r>
                          </m:sub>
                        </m:sSub>
                        <m:r>
                          <a:rPr lang="ar-AE" sz="3200" b="0">
                            <a:solidFill>
                              <a:srgbClr val="373737"/>
                            </a:solidFill>
                            <a:latin typeface="Cambria Math" panose="02040503050406030204" pitchFamily="18" charset="0"/>
                          </a:rPr>
                          <m:t>)</m:t>
                        </m:r>
                      </m:den>
                    </m:f>
                  </m:oMath>
                </a14:m>
                <a:endParaRPr lang="ar-AE" sz="3200" b="0" dirty="0">
                  <a:solidFill>
                    <a:srgbClr val="373737"/>
                  </a:solidFill>
                </a:endParaRPr>
              </a:p>
              <a:p>
                <a:pPr marL="457200" indent="-457200">
                  <a:buFont typeface="Arial" panose="020B0604020202020204" pitchFamily="34" charset="0"/>
                  <a:buChar char="•"/>
                </a:pPr>
                <a:r>
                  <a:rPr lang="en-US" sz="3200" b="0" dirty="0">
                    <a:solidFill>
                      <a:srgbClr val="373737"/>
                    </a:solidFill>
                  </a:rPr>
                  <a:t>The pseudocode uses the compact expression </a:t>
                </a:r>
                <a14:m>
                  <m:oMath xmlns:m="http://schemas.openxmlformats.org/officeDocument/2006/math">
                    <m:r>
                      <a:rPr lang="en-US" sz="3200" b="0">
                        <a:solidFill>
                          <a:srgbClr val="373737"/>
                        </a:solidFill>
                        <a:latin typeface="Cambria Math" panose="02040503050406030204" pitchFamily="18" charset="0"/>
                      </a:rPr>
                      <m:t>𝛻</m:t>
                    </m:r>
                    <m:r>
                      <a:rPr lang="en-US" sz="3200" b="0">
                        <a:solidFill>
                          <a:srgbClr val="373737"/>
                        </a:solidFill>
                        <a:latin typeface="Cambria Math" panose="02040503050406030204" pitchFamily="18" charset="0"/>
                      </a:rPr>
                      <m:t>𝑙𝑛</m:t>
                    </m:r>
                    <m:r>
                      <a:rPr lang="en-US" sz="3200" b="0">
                        <a:solidFill>
                          <a:srgbClr val="373737"/>
                        </a:solidFill>
                        <a:latin typeface="Cambria Math" panose="02040503050406030204" pitchFamily="18" charset="0"/>
                      </a:rPr>
                      <m:t>𝜋</m:t>
                    </m:r>
                    <m:r>
                      <a:rPr lang="en-US" sz="3200" b="0">
                        <a:solidFill>
                          <a:srgbClr val="373737"/>
                        </a:solidFill>
                        <a:latin typeface="Cambria Math" panose="02040503050406030204" pitchFamily="18" charset="0"/>
                      </a:rPr>
                      <m:t>(</m:t>
                    </m:r>
                    <m:sSub>
                      <m:sSubPr>
                        <m:ctrlPr>
                          <a:rPr lang="ar-AE" sz="3200" b="0" i="1">
                            <a:solidFill>
                              <a:srgbClr val="373737"/>
                            </a:solidFill>
                            <a:latin typeface="Cambria Math" panose="02040503050406030204" pitchFamily="18" charset="0"/>
                          </a:rPr>
                        </m:ctrlPr>
                      </m:sSubPr>
                      <m:e>
                        <m:r>
                          <a:rPr lang="ar-AE" sz="3200" b="0">
                            <a:solidFill>
                              <a:srgbClr val="373737"/>
                            </a:solidFill>
                            <a:latin typeface="Cambria Math" panose="02040503050406030204" pitchFamily="18" charset="0"/>
                          </a:rPr>
                          <m:t>𝐴</m:t>
                        </m:r>
                      </m:e>
                      <m:sub>
                        <m:r>
                          <a:rPr lang="ar-AE" sz="3200" b="0">
                            <a:solidFill>
                              <a:srgbClr val="373737"/>
                            </a:solidFill>
                            <a:latin typeface="Cambria Math" panose="02040503050406030204" pitchFamily="18" charset="0"/>
                          </a:rPr>
                          <m:t>𝑡</m:t>
                        </m:r>
                      </m:sub>
                    </m:sSub>
                    <m:r>
                      <a:rPr lang="ar-AE" sz="3200" b="0">
                        <a:solidFill>
                          <a:srgbClr val="373737"/>
                        </a:solidFill>
                        <a:latin typeface="Cambria Math" panose="02040503050406030204" pitchFamily="18" charset="0"/>
                      </a:rPr>
                      <m:t>,</m:t>
                    </m:r>
                    <m:sSub>
                      <m:sSubPr>
                        <m:ctrlPr>
                          <a:rPr lang="ar-AE" sz="3200" b="0" i="1">
                            <a:solidFill>
                              <a:srgbClr val="373737"/>
                            </a:solidFill>
                            <a:latin typeface="Cambria Math" panose="02040503050406030204" pitchFamily="18" charset="0"/>
                          </a:rPr>
                        </m:ctrlPr>
                      </m:sSubPr>
                      <m:e>
                        <m:r>
                          <a:rPr lang="ar-AE" sz="3200" b="0">
                            <a:solidFill>
                              <a:srgbClr val="373737"/>
                            </a:solidFill>
                            <a:latin typeface="Cambria Math" panose="02040503050406030204" pitchFamily="18" charset="0"/>
                          </a:rPr>
                          <m:t>𝑆</m:t>
                        </m:r>
                      </m:e>
                      <m:sub>
                        <m:r>
                          <a:rPr lang="ar-AE" sz="3200" b="0">
                            <a:solidFill>
                              <a:srgbClr val="373737"/>
                            </a:solidFill>
                            <a:latin typeface="Cambria Math" panose="02040503050406030204" pitchFamily="18" charset="0"/>
                          </a:rPr>
                          <m:t>𝑡</m:t>
                        </m:r>
                      </m:sub>
                    </m:sSub>
                    <m:r>
                      <a:rPr lang="ar-AE" sz="3200" b="0">
                        <a:solidFill>
                          <a:srgbClr val="373737"/>
                        </a:solidFill>
                        <a:latin typeface="Cambria Math" panose="02040503050406030204" pitchFamily="18" charset="0"/>
                      </a:rPr>
                      <m:t>,</m:t>
                    </m:r>
                    <m:r>
                      <a:rPr lang="ar-AE" sz="3200" b="0">
                        <a:solidFill>
                          <a:srgbClr val="373737"/>
                        </a:solidFill>
                        <a:latin typeface="Cambria Math" panose="02040503050406030204" pitchFamily="18" charset="0"/>
                      </a:rPr>
                      <m:t>𝜽</m:t>
                    </m:r>
                    <m:r>
                      <a:rPr lang="ar-AE" sz="3200" b="0">
                        <a:solidFill>
                          <a:srgbClr val="373737"/>
                        </a:solidFill>
                        <a:latin typeface="Cambria Math" panose="02040503050406030204" pitchFamily="18" charset="0"/>
                      </a:rPr>
                      <m:t>)</m:t>
                    </m:r>
                  </m:oMath>
                </a14:m>
                <a:r>
                  <a:rPr lang="ar-AE" sz="3200" b="0" dirty="0">
                    <a:solidFill>
                      <a:srgbClr val="373737"/>
                    </a:solidFill>
                  </a:rPr>
                  <a:t> </a:t>
                </a:r>
                <a:r>
                  <a:rPr lang="en-US" sz="3200" b="0" dirty="0">
                    <a:solidFill>
                      <a:srgbClr val="373737"/>
                    </a:solidFill>
                  </a:rPr>
                  <a:t>for the fractional vector, following the identity </a:t>
                </a:r>
                <a14:m>
                  <m:oMath xmlns:m="http://schemas.openxmlformats.org/officeDocument/2006/math">
                    <m:r>
                      <a:rPr lang="en-US" sz="3200" b="0">
                        <a:solidFill>
                          <a:srgbClr val="373737"/>
                        </a:solidFill>
                        <a:latin typeface="Cambria Math" panose="02040503050406030204" pitchFamily="18" charset="0"/>
                      </a:rPr>
                      <m:t>𝛻</m:t>
                    </m:r>
                    <m:r>
                      <a:rPr lang="en-US" sz="3200" b="0">
                        <a:solidFill>
                          <a:srgbClr val="373737"/>
                        </a:solidFill>
                        <a:latin typeface="Cambria Math" panose="02040503050406030204" pitchFamily="18" charset="0"/>
                      </a:rPr>
                      <m:t>𝑙𝑛𝑥</m:t>
                    </m:r>
                    <m:r>
                      <a:rPr lang="en-US" sz="3200" b="0">
                        <a:solidFill>
                          <a:srgbClr val="373737"/>
                        </a:solidFill>
                        <a:latin typeface="Cambria Math" panose="02040503050406030204" pitchFamily="18" charset="0"/>
                      </a:rPr>
                      <m:t>=</m:t>
                    </m:r>
                    <m:f>
                      <m:fPr>
                        <m:ctrlPr>
                          <a:rPr lang="ar-AE" sz="3200" b="0" i="1">
                            <a:solidFill>
                              <a:srgbClr val="373737"/>
                            </a:solidFill>
                            <a:latin typeface="Cambria Math" panose="02040503050406030204" pitchFamily="18" charset="0"/>
                          </a:rPr>
                        </m:ctrlPr>
                      </m:fPr>
                      <m:num>
                        <m:r>
                          <a:rPr lang="ar-AE" sz="3200" b="0">
                            <a:solidFill>
                              <a:srgbClr val="373737"/>
                            </a:solidFill>
                            <a:latin typeface="Cambria Math" panose="02040503050406030204" pitchFamily="18" charset="0"/>
                          </a:rPr>
                          <m:t>𝛻</m:t>
                        </m:r>
                        <m:r>
                          <a:rPr lang="ar-AE" sz="3200" b="0">
                            <a:solidFill>
                              <a:srgbClr val="373737"/>
                            </a:solidFill>
                            <a:latin typeface="Cambria Math" panose="02040503050406030204" pitchFamily="18" charset="0"/>
                          </a:rPr>
                          <m:t>𝑥</m:t>
                        </m:r>
                      </m:num>
                      <m:den>
                        <m:r>
                          <a:rPr lang="ar-AE" sz="3200" b="0">
                            <a:solidFill>
                              <a:srgbClr val="373737"/>
                            </a:solidFill>
                            <a:latin typeface="Cambria Math" panose="02040503050406030204" pitchFamily="18" charset="0"/>
                          </a:rPr>
                          <m:t>𝑥</m:t>
                        </m:r>
                      </m:den>
                    </m:f>
                  </m:oMath>
                </a14:m>
                <a:endParaRPr lang="ar-AE" sz="3200" b="0" dirty="0">
                  <a:solidFill>
                    <a:srgbClr val="373737"/>
                  </a:solidFill>
                </a:endParaRPr>
              </a:p>
              <a:p>
                <a:pPr marL="457200" indent="-457200">
                  <a:buFont typeface="Arial" panose="020B0604020202020204" pitchFamily="34" charset="0"/>
                  <a:buChar char="•"/>
                </a:pPr>
                <a14:m>
                  <m:oMath xmlns:m="http://schemas.openxmlformats.org/officeDocument/2006/math">
                    <m:r>
                      <a:rPr lang="ar-AE" sz="3200" b="0">
                        <a:solidFill>
                          <a:srgbClr val="373737"/>
                        </a:solidFill>
                        <a:latin typeface="Cambria Math" panose="02040503050406030204" pitchFamily="18" charset="0"/>
                      </a:rPr>
                      <m:t>𝛻</m:t>
                    </m:r>
                    <m:r>
                      <a:rPr lang="ar-AE" sz="3200" b="0">
                        <a:solidFill>
                          <a:srgbClr val="373737"/>
                        </a:solidFill>
                        <a:latin typeface="Cambria Math" panose="02040503050406030204" pitchFamily="18" charset="0"/>
                      </a:rPr>
                      <m:t>𝑙𝑛</m:t>
                    </m:r>
                    <m:r>
                      <a:rPr lang="ar-AE" sz="3200" b="0">
                        <a:solidFill>
                          <a:srgbClr val="373737"/>
                        </a:solidFill>
                        <a:latin typeface="Cambria Math" panose="02040503050406030204" pitchFamily="18" charset="0"/>
                      </a:rPr>
                      <m:t>𝜋</m:t>
                    </m:r>
                    <m:r>
                      <a:rPr lang="ar-AE" sz="3200" b="0">
                        <a:solidFill>
                          <a:srgbClr val="373737"/>
                        </a:solidFill>
                        <a:latin typeface="Cambria Math" panose="02040503050406030204" pitchFamily="18" charset="0"/>
                      </a:rPr>
                      <m:t>(</m:t>
                    </m:r>
                    <m:sSub>
                      <m:sSubPr>
                        <m:ctrlPr>
                          <a:rPr lang="ar-AE" sz="3200" b="0" i="1">
                            <a:solidFill>
                              <a:srgbClr val="373737"/>
                            </a:solidFill>
                            <a:latin typeface="Cambria Math" panose="02040503050406030204" pitchFamily="18" charset="0"/>
                          </a:rPr>
                        </m:ctrlPr>
                      </m:sSubPr>
                      <m:e>
                        <m:r>
                          <a:rPr lang="ar-AE" sz="3200" b="0">
                            <a:solidFill>
                              <a:srgbClr val="373737"/>
                            </a:solidFill>
                            <a:latin typeface="Cambria Math" panose="02040503050406030204" pitchFamily="18" charset="0"/>
                          </a:rPr>
                          <m:t>𝐴</m:t>
                        </m:r>
                      </m:e>
                      <m:sub>
                        <m:r>
                          <a:rPr lang="ar-AE" sz="3200" b="0">
                            <a:solidFill>
                              <a:srgbClr val="373737"/>
                            </a:solidFill>
                            <a:latin typeface="Cambria Math" panose="02040503050406030204" pitchFamily="18" charset="0"/>
                          </a:rPr>
                          <m:t>𝑡</m:t>
                        </m:r>
                      </m:sub>
                    </m:sSub>
                    <m:r>
                      <a:rPr lang="ar-AE" sz="3200" b="0">
                        <a:solidFill>
                          <a:srgbClr val="373737"/>
                        </a:solidFill>
                        <a:latin typeface="Cambria Math" panose="02040503050406030204" pitchFamily="18" charset="0"/>
                      </a:rPr>
                      <m:t>,</m:t>
                    </m:r>
                    <m:sSub>
                      <m:sSubPr>
                        <m:ctrlPr>
                          <a:rPr lang="ar-AE" sz="3200" b="0" i="1">
                            <a:solidFill>
                              <a:srgbClr val="373737"/>
                            </a:solidFill>
                            <a:latin typeface="Cambria Math" panose="02040503050406030204" pitchFamily="18" charset="0"/>
                          </a:rPr>
                        </m:ctrlPr>
                      </m:sSubPr>
                      <m:e>
                        <m:r>
                          <a:rPr lang="ar-AE" sz="3200" b="0">
                            <a:solidFill>
                              <a:srgbClr val="373737"/>
                            </a:solidFill>
                            <a:latin typeface="Cambria Math" panose="02040503050406030204" pitchFamily="18" charset="0"/>
                          </a:rPr>
                          <m:t>𝑆</m:t>
                        </m:r>
                      </m:e>
                      <m:sub>
                        <m:r>
                          <a:rPr lang="ar-AE" sz="3200" b="0">
                            <a:solidFill>
                              <a:srgbClr val="373737"/>
                            </a:solidFill>
                            <a:latin typeface="Cambria Math" panose="02040503050406030204" pitchFamily="18" charset="0"/>
                          </a:rPr>
                          <m:t>𝑡</m:t>
                        </m:r>
                      </m:sub>
                    </m:sSub>
                    <m:r>
                      <a:rPr lang="ar-AE" sz="3200" b="0">
                        <a:solidFill>
                          <a:srgbClr val="373737"/>
                        </a:solidFill>
                        <a:latin typeface="Cambria Math" panose="02040503050406030204" pitchFamily="18" charset="0"/>
                      </a:rPr>
                      <m:t>,</m:t>
                    </m:r>
                    <m:r>
                      <a:rPr lang="ar-AE" sz="3200" b="0">
                        <a:solidFill>
                          <a:srgbClr val="373737"/>
                        </a:solidFill>
                        <a:latin typeface="Cambria Math" panose="02040503050406030204" pitchFamily="18" charset="0"/>
                      </a:rPr>
                      <m:t>𝜽</m:t>
                    </m:r>
                    <m:r>
                      <a:rPr lang="ar-AE" sz="3200" b="0">
                        <a:solidFill>
                          <a:srgbClr val="373737"/>
                        </a:solidFill>
                        <a:latin typeface="Cambria Math" panose="02040503050406030204" pitchFamily="18" charset="0"/>
                      </a:rPr>
                      <m:t>)</m:t>
                    </m:r>
                  </m:oMath>
                </a14:m>
                <a:r>
                  <a:rPr lang="ar-AE" sz="3200" b="0" dirty="0">
                    <a:solidFill>
                      <a:srgbClr val="373737"/>
                    </a:solidFill>
                  </a:rPr>
                  <a:t> </a:t>
                </a:r>
                <a:r>
                  <a:rPr lang="en-US" sz="3200" b="0" dirty="0">
                    <a:solidFill>
                      <a:srgbClr val="373737"/>
                    </a:solidFill>
                  </a:rPr>
                  <a:t>is called the eligibility vector</a:t>
                </a:r>
              </a:p>
            </p:txBody>
          </p:sp>
        </mc:Choice>
        <mc:Fallback xmlns="">
          <p:sp>
            <p:nvSpPr>
              <p:cNvPr id="463" name="Linear Monte-Carlo Function Approximation…"/>
              <p:cNvSpPr txBox="1">
                <a:spLocks noGrp="1" noRot="1" noChangeAspect="1" noMove="1" noResize="1" noEditPoints="1" noAdjustHandles="1" noChangeArrowheads="1" noChangeShapeType="1" noTextEdit="1"/>
              </p:cNvSpPr>
              <p:nvPr>
                <p:ph type="body" idx="1"/>
              </p:nvPr>
            </p:nvSpPr>
            <p:spPr>
              <a:xfrm>
                <a:off x="1689100" y="2756958"/>
                <a:ext cx="21024596" cy="9181185"/>
              </a:xfrm>
              <a:prstGeom prst="rect">
                <a:avLst/>
              </a:prstGeom>
              <a:blipFill>
                <a:blip r:embed="rId3"/>
                <a:stretch>
                  <a:fillRect l="-906" t="-691"/>
                </a:stretch>
              </a:blipFill>
              <a:ln w="12700">
                <a:miter lim="400000"/>
              </a:ln>
            </p:spPr>
            <p:txBody>
              <a:bodyPr/>
              <a:lstStyle/>
              <a:p>
                <a:r>
                  <a:rPr lang="en-US">
                    <a:noFill/>
                  </a:rPr>
                  <a:t> </a:t>
                </a:r>
              </a:p>
            </p:txBody>
          </p:sp>
        </mc:Fallback>
      </mc:AlternateContent>
      <p:sp>
        <p:nvSpPr>
          <p:cNvPr id="462" name="Monte-Carlo with Value Function Approximation"/>
          <p:cNvSpPr txBox="1">
            <a:spLocks noGrp="1"/>
          </p:cNvSpPr>
          <p:nvPr>
            <p:ph type="title"/>
          </p:nvPr>
        </p:nvSpPr>
        <p:spPr>
          <a:prstGeom prst="rect">
            <a:avLst/>
          </a:prstGeom>
        </p:spPr>
        <p:txBody>
          <a:bodyPr/>
          <a:lstStyle/>
          <a:p>
            <a:r>
              <a:rPr lang="en-US" dirty="0"/>
              <a:t>REINFORCE: Monte Carlo Policy Gradient</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pic>
        <p:nvPicPr>
          <p:cNvPr id="7" name="Screen Shot 2019-12-30 at 3.30.45 PM.png" descr="Screen Shot 2019-12-30 at 3.30.45 PM.png">
            <a:extLst>
              <a:ext uri="{FF2B5EF4-FFF2-40B4-BE49-F238E27FC236}">
                <a16:creationId xmlns:a16="http://schemas.microsoft.com/office/drawing/2014/main" id="{A3432086-DEF7-0843-9FBF-1AFFA5530057}"/>
              </a:ext>
            </a:extLst>
          </p:cNvPr>
          <p:cNvPicPr>
            <a:picLocks noChangeAspect="1"/>
          </p:cNvPicPr>
          <p:nvPr/>
        </p:nvPicPr>
        <p:blipFill>
          <a:blip r:embed="rId4"/>
          <a:stretch>
            <a:fillRect/>
          </a:stretch>
        </p:blipFill>
        <p:spPr>
          <a:xfrm>
            <a:off x="10875408" y="7347550"/>
            <a:ext cx="11638228" cy="4273413"/>
          </a:xfrm>
          <a:prstGeom prst="rect">
            <a:avLst/>
          </a:prstGeom>
          <a:ln w="12700">
            <a:miter lim="400000"/>
          </a:ln>
        </p:spPr>
      </p:pic>
    </p:spTree>
    <p:extLst>
      <p:ext uri="{BB962C8B-B14F-4D97-AF65-F5344CB8AC3E}">
        <p14:creationId xmlns:p14="http://schemas.microsoft.com/office/powerpoint/2010/main" val="41092388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3" name="Linear Monte-Carlo Function Approximation…"/>
              <p:cNvSpPr txBox="1">
                <a:spLocks noGrp="1"/>
              </p:cNvSpPr>
              <p:nvPr>
                <p:ph type="body" idx="1"/>
              </p:nvPr>
            </p:nvSpPr>
            <p:spPr>
              <a:xfrm>
                <a:off x="1689100" y="2756958"/>
                <a:ext cx="21024596" cy="9181185"/>
              </a:xfrm>
              <a:prstGeom prst="rect">
                <a:avLst/>
              </a:prstGeom>
              <a:ln w="12700">
                <a:miter lim="400000"/>
              </a:ln>
            </p:spPr>
            <p:txBody>
              <a:bodyPr lIns="50800" tIns="50800" rIns="50800" bIns="50800" anchor="t">
                <a:noAutofit/>
              </a:bodyPr>
              <a:lstStyle/>
              <a:p>
                <a:r>
                  <a:rPr lang="en-US" sz="3200" dirty="0">
                    <a:solidFill>
                      <a:srgbClr val="028DC5"/>
                    </a:solidFill>
                  </a:rPr>
                  <a:t>REINFORCE and the Discount Factor</a:t>
                </a:r>
              </a:p>
              <a:p>
                <a:pPr marL="457200" indent="-457200">
                  <a:buFont typeface="Arial" panose="020B0604020202020204" pitchFamily="34" charset="0"/>
                  <a:buChar char="•"/>
                </a:pPr>
                <a:r>
                  <a:rPr lang="en-US" sz="3200" b="0" dirty="0">
                    <a:solidFill>
                      <a:srgbClr val="373737"/>
                    </a:solidFill>
                  </a:rPr>
                  <a:t>The second difference in the REINFORCE pseudocode update is that it includes a factor of </a:t>
                </a:r>
                <a14:m>
                  <m:oMath xmlns:m="http://schemas.openxmlformats.org/officeDocument/2006/math">
                    <m:sSup>
                      <m:sSupPr>
                        <m:ctrlPr>
                          <a:rPr lang="ar-AE" sz="3200" b="0" i="1">
                            <a:solidFill>
                              <a:srgbClr val="373737"/>
                            </a:solidFill>
                            <a:latin typeface="Cambria Math" panose="02040503050406030204" pitchFamily="18" charset="0"/>
                          </a:rPr>
                        </m:ctrlPr>
                      </m:sSupPr>
                      <m:e>
                        <m:r>
                          <a:rPr lang="ar-AE" sz="3200" b="0">
                            <a:solidFill>
                              <a:srgbClr val="373737"/>
                            </a:solidFill>
                            <a:latin typeface="Cambria Math" panose="02040503050406030204" pitchFamily="18" charset="0"/>
                          </a:rPr>
                          <m:t>𝛾</m:t>
                        </m:r>
                      </m:e>
                      <m:sup>
                        <m:r>
                          <a:rPr lang="ar-AE" sz="3200" b="0">
                            <a:solidFill>
                              <a:srgbClr val="373737"/>
                            </a:solidFill>
                            <a:latin typeface="Cambria Math" panose="02040503050406030204" pitchFamily="18" charset="0"/>
                          </a:rPr>
                          <m:t>𝑡</m:t>
                        </m:r>
                      </m:sup>
                    </m:sSup>
                  </m:oMath>
                </a14:m>
                <a:endParaRPr lang="ar-AE" sz="3200" b="0" dirty="0">
                  <a:solidFill>
                    <a:srgbClr val="373737"/>
                  </a:solidFill>
                </a:endParaRPr>
              </a:p>
              <a:p>
                <a:pPr marL="457200" indent="-457200">
                  <a:buFont typeface="Arial" panose="020B0604020202020204" pitchFamily="34" charset="0"/>
                  <a:buChar char="•"/>
                </a:pPr>
                <a:r>
                  <a:rPr lang="en-US" sz="3200" b="0" dirty="0">
                    <a:solidFill>
                      <a:srgbClr val="373737"/>
                    </a:solidFill>
                  </a:rPr>
                  <a:t>This is because, as mentioned earlier, in the previous slides we were treating the non-discounted case </a:t>
                </a:r>
                <a14:m>
                  <m:oMath xmlns:m="http://schemas.openxmlformats.org/officeDocument/2006/math">
                    <m:r>
                      <a:rPr lang="en-US" sz="3200" b="0">
                        <a:solidFill>
                          <a:srgbClr val="373737"/>
                        </a:solidFill>
                        <a:latin typeface="Cambria Math" panose="02040503050406030204" pitchFamily="18" charset="0"/>
                      </a:rPr>
                      <m:t>(</m:t>
                    </m:r>
                    <m:r>
                      <a:rPr lang="en-US" sz="3200" b="0">
                        <a:solidFill>
                          <a:srgbClr val="373737"/>
                        </a:solidFill>
                        <a:latin typeface="Cambria Math" panose="02040503050406030204" pitchFamily="18" charset="0"/>
                      </a:rPr>
                      <m:t>𝛾</m:t>
                    </m:r>
                    <m:r>
                      <a:rPr lang="en-US" sz="3200" b="0">
                        <a:solidFill>
                          <a:srgbClr val="373737"/>
                        </a:solidFill>
                        <a:latin typeface="Cambria Math" panose="02040503050406030204" pitchFamily="18" charset="0"/>
                      </a:rPr>
                      <m:t>=1)</m:t>
                    </m:r>
                  </m:oMath>
                </a14:m>
                <a:r>
                  <a:rPr lang="en-US" sz="3200" b="0" dirty="0">
                    <a:solidFill>
                      <a:srgbClr val="373737"/>
                    </a:solidFill>
                  </a:rPr>
                  <a:t>, while in the boxed algorithms we are giving the algorithms for the general discounted case.</a:t>
                </a:r>
              </a:p>
              <a:p>
                <a:pPr marL="457200" indent="-457200">
                  <a:buFont typeface="Arial" panose="020B0604020202020204" pitchFamily="34" charset="0"/>
                  <a:buChar char="•"/>
                </a:pPr>
                <a:r>
                  <a:rPr lang="en-US" sz="3200" b="0" dirty="0">
                    <a:solidFill>
                      <a:srgbClr val="373737"/>
                    </a:solidFill>
                  </a:rPr>
                  <a:t>This is called the </a:t>
                </a:r>
                <a:r>
                  <a:rPr lang="en-US" sz="3200" dirty="0">
                    <a:solidFill>
                      <a:srgbClr val="FF9300"/>
                    </a:solidFill>
                  </a:rPr>
                  <a:t>discount factor </a:t>
                </a:r>
                <a14:m>
                  <m:oMath xmlns:m="http://schemas.openxmlformats.org/officeDocument/2006/math">
                    <m:r>
                      <a:rPr lang="en-US" sz="3200">
                        <a:solidFill>
                          <a:srgbClr val="FF9300"/>
                        </a:solidFill>
                        <a:latin typeface="Cambria Math" panose="02040503050406030204" pitchFamily="18" charset="0"/>
                      </a:rPr>
                      <m:t>𝛾</m:t>
                    </m:r>
                  </m:oMath>
                </a14:m>
                <a:endParaRPr lang="en-US" sz="3200" dirty="0">
                  <a:solidFill>
                    <a:srgbClr val="FF9300"/>
                  </a:solidFill>
                </a:endParaRPr>
              </a:p>
            </p:txBody>
          </p:sp>
        </mc:Choice>
        <mc:Fallback xmlns="">
          <p:sp>
            <p:nvSpPr>
              <p:cNvPr id="463" name="Linear Monte-Carlo Function Approximation…"/>
              <p:cNvSpPr txBox="1">
                <a:spLocks noGrp="1" noRot="1" noChangeAspect="1" noMove="1" noResize="1" noEditPoints="1" noAdjustHandles="1" noChangeArrowheads="1" noChangeShapeType="1" noTextEdit="1"/>
              </p:cNvSpPr>
              <p:nvPr>
                <p:ph type="body" idx="1"/>
              </p:nvPr>
            </p:nvSpPr>
            <p:spPr>
              <a:xfrm>
                <a:off x="1689100" y="2756958"/>
                <a:ext cx="21024596" cy="9181185"/>
              </a:xfrm>
              <a:prstGeom prst="rect">
                <a:avLst/>
              </a:prstGeom>
              <a:blipFill>
                <a:blip r:embed="rId3"/>
                <a:stretch>
                  <a:fillRect l="-906" t="-691"/>
                </a:stretch>
              </a:blipFill>
              <a:ln w="12700">
                <a:miter lim="400000"/>
              </a:ln>
            </p:spPr>
            <p:txBody>
              <a:bodyPr/>
              <a:lstStyle/>
              <a:p>
                <a:r>
                  <a:rPr lang="en-US">
                    <a:noFill/>
                  </a:rPr>
                  <a:t> </a:t>
                </a:r>
              </a:p>
            </p:txBody>
          </p:sp>
        </mc:Fallback>
      </mc:AlternateContent>
      <p:sp>
        <p:nvSpPr>
          <p:cNvPr id="462" name="Monte-Carlo with Value Function Approximation"/>
          <p:cNvSpPr txBox="1">
            <a:spLocks noGrp="1"/>
          </p:cNvSpPr>
          <p:nvPr>
            <p:ph type="title"/>
          </p:nvPr>
        </p:nvSpPr>
        <p:spPr>
          <a:prstGeom prst="rect">
            <a:avLst/>
          </a:prstGeom>
        </p:spPr>
        <p:txBody>
          <a:bodyPr/>
          <a:lstStyle/>
          <a:p>
            <a:r>
              <a:rPr lang="en-US" dirty="0"/>
              <a:t>REINFORCE: Monte Carlo Policy Gradient</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pic>
        <p:nvPicPr>
          <p:cNvPr id="7" name="Screen Shot 2019-12-30 at 3.30.45 PM.png" descr="Screen Shot 2019-12-30 at 3.30.45 PM.png">
            <a:extLst>
              <a:ext uri="{FF2B5EF4-FFF2-40B4-BE49-F238E27FC236}">
                <a16:creationId xmlns:a16="http://schemas.microsoft.com/office/drawing/2014/main" id="{A3432086-DEF7-0843-9FBF-1AFFA5530057}"/>
              </a:ext>
            </a:extLst>
          </p:cNvPr>
          <p:cNvPicPr>
            <a:picLocks noChangeAspect="1"/>
          </p:cNvPicPr>
          <p:nvPr/>
        </p:nvPicPr>
        <p:blipFill>
          <a:blip r:embed="rId4"/>
          <a:stretch>
            <a:fillRect/>
          </a:stretch>
        </p:blipFill>
        <p:spPr>
          <a:xfrm>
            <a:off x="9897672" y="6008915"/>
            <a:ext cx="12234384" cy="4492314"/>
          </a:xfrm>
          <a:prstGeom prst="rect">
            <a:avLst/>
          </a:prstGeom>
          <a:ln w="12700">
            <a:miter lim="400000"/>
          </a:ln>
        </p:spPr>
      </p:pic>
      <p:sp>
        <p:nvSpPr>
          <p:cNvPr id="2" name="Rectangle 1">
            <a:extLst>
              <a:ext uri="{FF2B5EF4-FFF2-40B4-BE49-F238E27FC236}">
                <a16:creationId xmlns:a16="http://schemas.microsoft.com/office/drawing/2014/main" id="{B9059A04-CE2C-344B-81A7-EE860375D866}"/>
              </a:ext>
            </a:extLst>
          </p:cNvPr>
          <p:cNvSpPr/>
          <p:nvPr/>
        </p:nvSpPr>
        <p:spPr>
          <a:xfrm>
            <a:off x="1184555" y="11223655"/>
            <a:ext cx="10540065" cy="584775"/>
          </a:xfrm>
          <a:prstGeom prst="rect">
            <a:avLst/>
          </a:prstGeom>
        </p:spPr>
        <p:txBody>
          <a:bodyPr wrap="none">
            <a:spAutoFit/>
          </a:bodyPr>
          <a:lstStyle/>
          <a:p>
            <a:pPr defTabSz="905255">
              <a:spcBef>
                <a:spcPts val="900"/>
              </a:spcBef>
              <a:defRPr sz="2178" b="1"/>
            </a:pPr>
            <a:r>
              <a:rPr lang="en-US" sz="3200" dirty="0">
                <a:solidFill>
                  <a:srgbClr val="A166FF"/>
                </a:solidFill>
              </a:rPr>
              <a:t>Let’s do some coding!</a:t>
            </a:r>
            <a:r>
              <a:rPr lang="en-US" sz="3200" b="0" dirty="0"/>
              <a:t> </a:t>
            </a:r>
            <a:r>
              <a:rPr lang="en-US" sz="3200" b="0" u="sng" dirty="0">
                <a:solidFill>
                  <a:srgbClr val="0563C1"/>
                </a:solidFill>
                <a:uFill>
                  <a:solidFill>
                    <a:srgbClr val="0563C1"/>
                  </a:solidFill>
                </a:uFill>
                <a:hlinkClick r:id="rId5"/>
              </a:rPr>
              <a:t>Short Corridor with REINFORCE</a:t>
            </a:r>
          </a:p>
        </p:txBody>
      </p:sp>
      <p:pic>
        <p:nvPicPr>
          <p:cNvPr id="8" name="Image" descr="Image">
            <a:extLst>
              <a:ext uri="{FF2B5EF4-FFF2-40B4-BE49-F238E27FC236}">
                <a16:creationId xmlns:a16="http://schemas.microsoft.com/office/drawing/2014/main" id="{F00237D7-C818-EE42-97BF-836FADCD6C9E}"/>
              </a:ext>
            </a:extLst>
          </p:cNvPr>
          <p:cNvPicPr>
            <a:picLocks noChangeAspect="1"/>
          </p:cNvPicPr>
          <p:nvPr/>
        </p:nvPicPr>
        <p:blipFill>
          <a:blip r:embed="rId6"/>
          <a:stretch>
            <a:fillRect/>
          </a:stretch>
        </p:blipFill>
        <p:spPr>
          <a:xfrm>
            <a:off x="243443" y="10865013"/>
            <a:ext cx="1230919" cy="1236415"/>
          </a:xfrm>
          <a:prstGeom prst="rect">
            <a:avLst/>
          </a:prstGeom>
          <a:ln w="12700">
            <a:miter lim="400000"/>
          </a:ln>
        </p:spPr>
      </p:pic>
      <p:sp>
        <p:nvSpPr>
          <p:cNvPr id="9" name="Rectangle 8">
            <a:extLst>
              <a:ext uri="{FF2B5EF4-FFF2-40B4-BE49-F238E27FC236}">
                <a16:creationId xmlns:a16="http://schemas.microsoft.com/office/drawing/2014/main" id="{07C6031B-8BD4-2A4B-8960-2F2F98396D71}"/>
              </a:ext>
            </a:extLst>
          </p:cNvPr>
          <p:cNvSpPr/>
          <p:nvPr/>
        </p:nvSpPr>
        <p:spPr>
          <a:xfrm>
            <a:off x="5593285" y="12623595"/>
            <a:ext cx="11774378" cy="830997"/>
          </a:xfrm>
          <a:prstGeom prst="rect">
            <a:avLst/>
          </a:prstGeom>
        </p:spPr>
        <p:txBody>
          <a:bodyPr wrap="none">
            <a:spAutoFit/>
          </a:bodyPr>
          <a:lstStyle/>
          <a:p>
            <a:r>
              <a:rPr lang="en-US" sz="4800" dirty="0">
                <a:solidFill>
                  <a:srgbClr val="FF9900"/>
                </a:solidFill>
                <a:latin typeface="Amazon Ember"/>
                <a:ea typeface="Amazon Ember"/>
                <a:cs typeface="Amazon Ember"/>
                <a:sym typeface="Amazon Ember"/>
              </a:rPr>
              <a:t>NEXT TOPIC: </a:t>
            </a:r>
            <a:r>
              <a:rPr lang="en-US" sz="4800" dirty="0">
                <a:solidFill>
                  <a:schemeClr val="bg1"/>
                </a:solidFill>
              </a:rPr>
              <a:t>REINFORCE with Baseline</a:t>
            </a:r>
            <a:endParaRPr lang="en-US" sz="4000" dirty="0">
              <a:solidFill>
                <a:schemeClr val="bg1"/>
              </a:solidFill>
            </a:endParaRPr>
          </a:p>
        </p:txBody>
      </p:sp>
    </p:spTree>
    <p:extLst>
      <p:ext uri="{BB962C8B-B14F-4D97-AF65-F5344CB8AC3E}">
        <p14:creationId xmlns:p14="http://schemas.microsoft.com/office/powerpoint/2010/main" val="354108698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Value Function Approximation"/>
          <p:cNvSpPr txBox="1">
            <a:spLocks noGrp="1"/>
          </p:cNvSpPr>
          <p:nvPr>
            <p:ph type="title"/>
          </p:nvPr>
        </p:nvSpPr>
        <p:spPr>
          <a:prstGeom prst="rect">
            <a:avLst/>
          </a:prstGeom>
        </p:spPr>
        <p:txBody>
          <a:bodyPr>
            <a:normAutofit/>
          </a:bodyPr>
          <a:lstStyle>
            <a:lvl1pPr defTabSz="610870">
              <a:defRPr sz="11840">
                <a:effectLst>
                  <a:outerShdw blurRad="18796" dist="18796" dir="7800000" rotWithShape="0">
                    <a:srgbClr val="E9E9E9"/>
                  </a:outerShdw>
                </a:effectLst>
              </a:defRPr>
            </a:lvl1pPr>
          </a:lstStyle>
          <a:p>
            <a:r>
              <a:rPr lang="en-US" dirty="0"/>
              <a:t>REINFORCE with Baseline</a:t>
            </a:r>
            <a:endParaRPr dirty="0"/>
          </a:p>
        </p:txBody>
      </p:sp>
    </p:spTree>
    <p:extLst>
      <p:ext uri="{BB962C8B-B14F-4D97-AF65-F5344CB8AC3E}">
        <p14:creationId xmlns:p14="http://schemas.microsoft.com/office/powerpoint/2010/main" val="139759062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3" name="Linear Monte-Carlo Function Approximation…"/>
              <p:cNvSpPr txBox="1">
                <a:spLocks noGrp="1"/>
              </p:cNvSpPr>
              <p:nvPr>
                <p:ph type="body" idx="1"/>
              </p:nvPr>
            </p:nvSpPr>
            <p:spPr>
              <a:xfrm>
                <a:off x="1689100" y="2756958"/>
                <a:ext cx="21024596" cy="9181185"/>
              </a:xfrm>
              <a:prstGeom prst="rect">
                <a:avLst/>
              </a:prstGeom>
              <a:ln w="12700">
                <a:miter lim="400000"/>
              </a:ln>
            </p:spPr>
            <p:txBody>
              <a:bodyPr lIns="50800" tIns="50800" rIns="50800" bIns="50800" anchor="t">
                <a:noAutofit/>
              </a:bodyPr>
              <a:lstStyle/>
              <a:p>
                <a:r>
                  <a:rPr lang="en-US" sz="3200" dirty="0">
                    <a:solidFill>
                      <a:srgbClr val="028DC5"/>
                    </a:solidFill>
                  </a:rPr>
                  <a:t>REINFORCE with Baseline</a:t>
                </a:r>
              </a:p>
              <a:p>
                <a:pPr marL="457200" indent="-457200">
                  <a:buFont typeface="Arial" panose="020B0604020202020204" pitchFamily="34" charset="0"/>
                  <a:buChar char="•"/>
                </a:pPr>
                <a:r>
                  <a:rPr lang="en-US" sz="3200" b="0" dirty="0">
                    <a:solidFill>
                      <a:srgbClr val="373737"/>
                    </a:solidFill>
                  </a:rPr>
                  <a:t>The policy gradient theorem can be generalized to include a comparison of the action value to an arbitrary baseline </a:t>
                </a:r>
                <a14:m>
                  <m:oMath xmlns:m="http://schemas.openxmlformats.org/officeDocument/2006/math">
                    <m:r>
                      <a:rPr lang="en-US" sz="3200" b="0">
                        <a:solidFill>
                          <a:srgbClr val="373737"/>
                        </a:solidFill>
                        <a:latin typeface="Cambria Math" panose="02040503050406030204" pitchFamily="18" charset="0"/>
                      </a:rPr>
                      <m:t>𝑏</m:t>
                    </m:r>
                    <m:r>
                      <a:rPr lang="en-US" sz="3200" b="0">
                        <a:solidFill>
                          <a:srgbClr val="373737"/>
                        </a:solidFill>
                        <a:latin typeface="Cambria Math" panose="02040503050406030204" pitchFamily="18" charset="0"/>
                      </a:rPr>
                      <m:t>(</m:t>
                    </m:r>
                    <m:r>
                      <a:rPr lang="en-US" sz="3200" b="0">
                        <a:solidFill>
                          <a:srgbClr val="373737"/>
                        </a:solidFill>
                        <a:latin typeface="Cambria Math" panose="02040503050406030204" pitchFamily="18" charset="0"/>
                      </a:rPr>
                      <m:t>𝑠</m:t>
                    </m:r>
                    <m:r>
                      <a:rPr lang="en-US" sz="3200" b="0">
                        <a:solidFill>
                          <a:srgbClr val="373737"/>
                        </a:solidFill>
                        <a:latin typeface="Cambria Math" panose="02040503050406030204" pitchFamily="18" charset="0"/>
                      </a:rPr>
                      <m:t>)</m:t>
                    </m:r>
                  </m:oMath>
                </a14:m>
                <a:r>
                  <a:rPr lang="en-US" sz="3200" b="0" dirty="0">
                    <a:solidFill>
                      <a:srgbClr val="373737"/>
                    </a:solidFill>
                  </a:rPr>
                  <a:t>:</a:t>
                </a:r>
              </a:p>
              <a:p>
                <a:pPr marL="457200" indent="-457200">
                  <a:buFont typeface="Arial" panose="020B0604020202020204" pitchFamily="34" charset="0"/>
                  <a:buChar char="•"/>
                </a:pPr>
                <a:endParaRPr lang="en-US" sz="3200" b="0" dirty="0">
                  <a:solidFill>
                    <a:srgbClr val="373737"/>
                  </a:solidFill>
                </a:endParaRPr>
              </a:p>
              <a:p>
                <a:pPr marL="1746250" lvl="6" indent="0">
                  <a:spcBef>
                    <a:spcPts val="3000"/>
                  </a:spcBef>
                  <a:buSzTx/>
                  <a:buNone/>
                </a:pPr>
                <a14:m>
                  <m:oMathPara xmlns:m="http://schemas.openxmlformats.org/officeDocument/2006/math">
                    <m:oMathParaPr>
                      <m:jc m:val="left"/>
                    </m:oMathParaPr>
                    <m:oMath xmlns:m="http://schemas.openxmlformats.org/officeDocument/2006/math">
                      <m:r>
                        <a:rPr lang="en-US" sz="4000">
                          <a:latin typeface="Cambria Math" panose="02040503050406030204" pitchFamily="18" charset="0"/>
                        </a:rPr>
                        <m:t>𝛻</m:t>
                      </m:r>
                      <m:r>
                        <a:rPr lang="en-US" sz="4000">
                          <a:latin typeface="Cambria Math" panose="02040503050406030204" pitchFamily="18" charset="0"/>
                        </a:rPr>
                        <m:t>𝐽</m:t>
                      </m:r>
                      <m:r>
                        <a:rPr lang="en-US" sz="4000">
                          <a:latin typeface="Cambria Math" panose="02040503050406030204" pitchFamily="18" charset="0"/>
                        </a:rPr>
                        <m:t>(</m:t>
                      </m:r>
                      <m:r>
                        <a:rPr lang="en-US" sz="4000">
                          <a:latin typeface="Cambria Math" panose="02040503050406030204" pitchFamily="18" charset="0"/>
                        </a:rPr>
                        <m:t>𝜽</m:t>
                      </m:r>
                      <m:r>
                        <a:rPr lang="en-US" sz="4000">
                          <a:latin typeface="Cambria Math" panose="02040503050406030204" pitchFamily="18" charset="0"/>
                        </a:rPr>
                        <m:t>)∝</m:t>
                      </m:r>
                      <m:limLow>
                        <m:limLowPr>
                          <m:ctrlPr>
                            <a:rPr lang="ar-AE" sz="4000" i="1">
                              <a:latin typeface="Cambria Math" panose="02040503050406030204" pitchFamily="18" charset="0"/>
                            </a:rPr>
                          </m:ctrlPr>
                        </m:limLowPr>
                        <m:e>
                          <m:r>
                            <a:rPr lang="ar-AE" sz="4000">
                              <a:latin typeface="Cambria Math" panose="02040503050406030204" pitchFamily="18" charset="0"/>
                            </a:rPr>
                            <m:t>∑</m:t>
                          </m:r>
                        </m:e>
                        <m:lim>
                          <m:r>
                            <a:rPr lang="ar-AE" sz="4000">
                              <a:latin typeface="Cambria Math" panose="02040503050406030204" pitchFamily="18" charset="0"/>
                            </a:rPr>
                            <m:t>𝑠</m:t>
                          </m:r>
                        </m:lim>
                      </m:limLow>
                      <m:r>
                        <a:rPr lang="ar-AE" sz="4000">
                          <a:latin typeface="Cambria Math" panose="02040503050406030204" pitchFamily="18" charset="0"/>
                        </a:rPr>
                        <m:t>𝜇</m:t>
                      </m:r>
                      <m:r>
                        <a:rPr lang="ar-AE" sz="4000">
                          <a:latin typeface="Cambria Math" panose="02040503050406030204" pitchFamily="18" charset="0"/>
                        </a:rPr>
                        <m:t>(</m:t>
                      </m:r>
                      <m:r>
                        <a:rPr lang="ar-AE" sz="4000">
                          <a:latin typeface="Cambria Math" panose="02040503050406030204" pitchFamily="18" charset="0"/>
                        </a:rPr>
                        <m:t>𝑠</m:t>
                      </m:r>
                      <m:r>
                        <a:rPr lang="ar-AE" sz="4000">
                          <a:latin typeface="Cambria Math" panose="02040503050406030204" pitchFamily="18" charset="0"/>
                        </a:rPr>
                        <m:t>)</m:t>
                      </m:r>
                      <m:limLow>
                        <m:limLowPr>
                          <m:ctrlPr>
                            <a:rPr lang="ar-AE" sz="4000" i="1">
                              <a:latin typeface="Cambria Math" panose="02040503050406030204" pitchFamily="18" charset="0"/>
                            </a:rPr>
                          </m:ctrlPr>
                        </m:limLowPr>
                        <m:e>
                          <m:r>
                            <a:rPr lang="ar-AE" sz="4000">
                              <a:latin typeface="Cambria Math" panose="02040503050406030204" pitchFamily="18" charset="0"/>
                            </a:rPr>
                            <m:t>∑</m:t>
                          </m:r>
                        </m:e>
                        <m:lim>
                          <m:r>
                            <a:rPr lang="ar-AE" sz="4000">
                              <a:latin typeface="Cambria Math" panose="02040503050406030204" pitchFamily="18" charset="0"/>
                            </a:rPr>
                            <m:t>𝑎</m:t>
                          </m:r>
                        </m:lim>
                      </m:limLow>
                      <m:r>
                        <a:rPr lang="ar-AE" sz="4000">
                          <a:latin typeface="Cambria Math" panose="02040503050406030204" pitchFamily="18" charset="0"/>
                        </a:rPr>
                        <m:t>(</m:t>
                      </m:r>
                      <m:sSub>
                        <m:sSubPr>
                          <m:ctrlPr>
                            <a:rPr lang="ar-AE" sz="4000" i="1">
                              <a:latin typeface="Cambria Math" panose="02040503050406030204" pitchFamily="18" charset="0"/>
                            </a:rPr>
                          </m:ctrlPr>
                        </m:sSubPr>
                        <m:e>
                          <m:r>
                            <a:rPr lang="ar-AE" sz="4000">
                              <a:latin typeface="Cambria Math" panose="02040503050406030204" pitchFamily="18" charset="0"/>
                            </a:rPr>
                            <m:t>𝑄</m:t>
                          </m:r>
                        </m:e>
                        <m:sub>
                          <m:r>
                            <a:rPr lang="ar-AE" sz="4000">
                              <a:latin typeface="Cambria Math" panose="02040503050406030204" pitchFamily="18" charset="0"/>
                            </a:rPr>
                            <m:t>𝜋</m:t>
                          </m:r>
                        </m:sub>
                      </m:sSub>
                      <m:r>
                        <a:rPr lang="ar-AE" sz="4000">
                          <a:latin typeface="Cambria Math" panose="02040503050406030204" pitchFamily="18" charset="0"/>
                        </a:rPr>
                        <m:t>(</m:t>
                      </m:r>
                      <m:r>
                        <a:rPr lang="ar-AE" sz="4000">
                          <a:latin typeface="Cambria Math" panose="02040503050406030204" pitchFamily="18" charset="0"/>
                        </a:rPr>
                        <m:t>𝑠</m:t>
                      </m:r>
                      <m:r>
                        <a:rPr lang="ar-AE" sz="4000">
                          <a:latin typeface="Cambria Math" panose="02040503050406030204" pitchFamily="18" charset="0"/>
                        </a:rPr>
                        <m:t>,</m:t>
                      </m:r>
                      <m:r>
                        <a:rPr lang="ar-AE" sz="4000">
                          <a:latin typeface="Cambria Math" panose="02040503050406030204" pitchFamily="18" charset="0"/>
                        </a:rPr>
                        <m:t>𝑎</m:t>
                      </m:r>
                      <m:r>
                        <a:rPr lang="ar-AE" sz="4000">
                          <a:latin typeface="Cambria Math" panose="02040503050406030204" pitchFamily="18" charset="0"/>
                        </a:rPr>
                        <m:t>)−</m:t>
                      </m:r>
                      <m:r>
                        <a:rPr lang="ar-AE" sz="4000" smtClean="0">
                          <a:solidFill>
                            <a:srgbClr val="0070C0"/>
                          </a:solidFill>
                          <a:latin typeface="Cambria Math" panose="02040503050406030204" pitchFamily="18" charset="0"/>
                        </a:rPr>
                        <m:t>𝑏</m:t>
                      </m:r>
                      <m:r>
                        <a:rPr lang="ar-AE" sz="4000" smtClean="0">
                          <a:solidFill>
                            <a:srgbClr val="0070C0"/>
                          </a:solidFill>
                          <a:latin typeface="Cambria Math" panose="02040503050406030204" pitchFamily="18" charset="0"/>
                        </a:rPr>
                        <m:t>(</m:t>
                      </m:r>
                      <m:r>
                        <a:rPr lang="ar-AE" sz="4000" smtClean="0">
                          <a:solidFill>
                            <a:srgbClr val="0070C0"/>
                          </a:solidFill>
                          <a:latin typeface="Cambria Math" panose="02040503050406030204" pitchFamily="18" charset="0"/>
                        </a:rPr>
                        <m:t>𝑠</m:t>
                      </m:r>
                      <m:r>
                        <a:rPr lang="ar-AE" sz="4000" smtClean="0">
                          <a:solidFill>
                            <a:srgbClr val="0070C0"/>
                          </a:solidFill>
                          <a:latin typeface="Cambria Math" panose="02040503050406030204" pitchFamily="18" charset="0"/>
                        </a:rPr>
                        <m:t>))</m:t>
                      </m:r>
                      <m:r>
                        <a:rPr lang="ar-AE" sz="4000">
                          <a:latin typeface="Cambria Math" panose="02040503050406030204" pitchFamily="18" charset="0"/>
                        </a:rPr>
                        <m:t>𝛻𝜋</m:t>
                      </m:r>
                      <m:r>
                        <a:rPr lang="ar-AE" sz="4000">
                          <a:latin typeface="Cambria Math" panose="02040503050406030204" pitchFamily="18" charset="0"/>
                        </a:rPr>
                        <m:t>(</m:t>
                      </m:r>
                      <m:r>
                        <a:rPr lang="ar-AE" sz="4000">
                          <a:latin typeface="Cambria Math" panose="02040503050406030204" pitchFamily="18" charset="0"/>
                        </a:rPr>
                        <m:t>𝑎</m:t>
                      </m:r>
                      <m:r>
                        <a:rPr lang="ar-AE" sz="4000">
                          <a:latin typeface="Cambria Math" panose="02040503050406030204" pitchFamily="18" charset="0"/>
                        </a:rPr>
                        <m:t>|</m:t>
                      </m:r>
                      <m:r>
                        <a:rPr lang="ar-AE" sz="4000">
                          <a:latin typeface="Cambria Math" panose="02040503050406030204" pitchFamily="18" charset="0"/>
                        </a:rPr>
                        <m:t>𝑠</m:t>
                      </m:r>
                      <m:r>
                        <a:rPr lang="ar-AE" sz="4000">
                          <a:latin typeface="Cambria Math" panose="02040503050406030204" pitchFamily="18" charset="0"/>
                        </a:rPr>
                        <m:t>,</m:t>
                      </m:r>
                      <m:r>
                        <a:rPr lang="ar-AE" sz="4000">
                          <a:latin typeface="Cambria Math" panose="02040503050406030204" pitchFamily="18" charset="0"/>
                        </a:rPr>
                        <m:t>𝜽</m:t>
                      </m:r>
                      <m:r>
                        <a:rPr lang="ar-AE" sz="4000">
                          <a:latin typeface="Cambria Math" panose="02040503050406030204" pitchFamily="18" charset="0"/>
                        </a:rPr>
                        <m:t>)</m:t>
                      </m:r>
                    </m:oMath>
                  </m:oMathPara>
                </a14:m>
                <a:endParaRPr lang="ar-AE" sz="4000" dirty="0"/>
              </a:p>
              <a:p>
                <a:pPr marL="457200" indent="-457200">
                  <a:buFont typeface="Arial" panose="020B0604020202020204" pitchFamily="34" charset="0"/>
                  <a:buChar char="•"/>
                </a:pPr>
                <a:r>
                  <a:rPr lang="en-US" sz="3200" b="0" dirty="0">
                    <a:solidFill>
                      <a:srgbClr val="373737"/>
                    </a:solidFill>
                  </a:rPr>
                  <a:t>The baseline can be any function, even a random variable, as long as it does not vary with </a:t>
                </a:r>
                <a14:m>
                  <m:oMath xmlns:m="http://schemas.openxmlformats.org/officeDocument/2006/math">
                    <m:r>
                      <a:rPr lang="en-US" sz="3200" b="0">
                        <a:solidFill>
                          <a:srgbClr val="373737"/>
                        </a:solidFill>
                        <a:latin typeface="Cambria Math" panose="02040503050406030204" pitchFamily="18" charset="0"/>
                      </a:rPr>
                      <m:t>𝑎</m:t>
                    </m:r>
                  </m:oMath>
                </a14:m>
                <a:r>
                  <a:rPr lang="en-US" sz="3200" b="0" dirty="0">
                    <a:solidFill>
                      <a:srgbClr val="373737"/>
                    </a:solidFill>
                  </a:rPr>
                  <a:t>.</a:t>
                </a:r>
              </a:p>
              <a:p>
                <a:pPr marL="457200" indent="-457200">
                  <a:buFont typeface="Arial" panose="020B0604020202020204" pitchFamily="34" charset="0"/>
                  <a:buChar char="•"/>
                </a:pPr>
                <a:r>
                  <a:rPr lang="en-US" sz="3200" b="0" dirty="0">
                    <a:solidFill>
                      <a:srgbClr val="373737"/>
                    </a:solidFill>
                  </a:rPr>
                  <a:t>The update rule that we end up with is a new version of REINFORCE that includes a general baseline:</a:t>
                </a:r>
              </a:p>
              <a:p>
                <a:pPr marL="2540000" lvl="4" indent="0">
                  <a:buNone/>
                </a:pPr>
                <a:endParaRPr lang="en-US" sz="3600" dirty="0"/>
              </a:p>
              <a:p>
                <a:pPr marL="2540000" lvl="4" indent="0">
                  <a:buNone/>
                </a:pPr>
                <a14:m>
                  <m:oMathPara xmlns:m="http://schemas.openxmlformats.org/officeDocument/2006/math">
                    <m:oMathParaPr>
                      <m:jc m:val="left"/>
                    </m:oMathParaPr>
                    <m:oMath xmlns:m="http://schemas.openxmlformats.org/officeDocument/2006/math">
                      <m:sSub>
                        <m:sSubPr>
                          <m:ctrlPr>
                            <a:rPr lang="ar-AE" sz="3600" i="1">
                              <a:latin typeface="Cambria Math" panose="02040503050406030204" pitchFamily="18" charset="0"/>
                            </a:rPr>
                          </m:ctrlPr>
                        </m:sSubPr>
                        <m:e>
                          <m:r>
                            <a:rPr lang="ar-AE" sz="3600">
                              <a:latin typeface="Cambria Math" panose="02040503050406030204" pitchFamily="18" charset="0"/>
                            </a:rPr>
                            <m:t>𝜽</m:t>
                          </m:r>
                        </m:e>
                        <m:sub>
                          <m:r>
                            <a:rPr lang="ar-AE" sz="3600">
                              <a:latin typeface="Cambria Math" panose="02040503050406030204" pitchFamily="18" charset="0"/>
                            </a:rPr>
                            <m:t>𝑡</m:t>
                          </m:r>
                          <m:r>
                            <a:rPr lang="ar-AE" sz="3600">
                              <a:latin typeface="Cambria Math" panose="02040503050406030204" pitchFamily="18" charset="0"/>
                            </a:rPr>
                            <m:t>+1</m:t>
                          </m:r>
                        </m:sub>
                      </m:sSub>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𝜽</m:t>
                          </m:r>
                        </m:e>
                        <m:sub>
                          <m:r>
                            <a:rPr lang="ar-AE" sz="3600">
                              <a:latin typeface="Cambria Math" panose="02040503050406030204" pitchFamily="18" charset="0"/>
                            </a:rPr>
                            <m:t>𝑡</m:t>
                          </m:r>
                        </m:sub>
                      </m:sSub>
                      <m:r>
                        <a:rPr lang="ar-AE" sz="3600">
                          <a:latin typeface="Cambria Math" panose="02040503050406030204" pitchFamily="18" charset="0"/>
                        </a:rPr>
                        <m:t>+</m:t>
                      </m:r>
                      <m:r>
                        <a:rPr lang="ar-AE" sz="3600">
                          <a:latin typeface="Cambria Math" panose="02040503050406030204" pitchFamily="18" charset="0"/>
                        </a:rPr>
                        <m:t>𝛼</m:t>
                      </m:r>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𝐺</m:t>
                          </m:r>
                        </m:e>
                        <m:sub>
                          <m:r>
                            <a:rPr lang="ar-AE" sz="3600">
                              <a:latin typeface="Cambria Math" panose="02040503050406030204" pitchFamily="18" charset="0"/>
                            </a:rPr>
                            <m:t>𝑡</m:t>
                          </m:r>
                        </m:sub>
                      </m:sSub>
                      <m:r>
                        <a:rPr lang="ar-AE" sz="3600">
                          <a:latin typeface="Cambria Math" panose="02040503050406030204" pitchFamily="18" charset="0"/>
                        </a:rPr>
                        <m:t>−</m:t>
                      </m:r>
                      <m:r>
                        <a:rPr lang="ar-AE" sz="3600">
                          <a:latin typeface="Cambria Math" panose="02040503050406030204" pitchFamily="18" charset="0"/>
                        </a:rPr>
                        <m:t>𝑏</m:t>
                      </m:r>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𝑆</m:t>
                          </m:r>
                        </m:e>
                        <m:sub>
                          <m:r>
                            <a:rPr lang="ar-AE" sz="3600">
                              <a:latin typeface="Cambria Math" panose="02040503050406030204" pitchFamily="18" charset="0"/>
                            </a:rPr>
                            <m:t>𝑡</m:t>
                          </m:r>
                        </m:sub>
                      </m:sSub>
                      <m:r>
                        <a:rPr lang="ar-AE" sz="3600">
                          <a:latin typeface="Cambria Math" panose="02040503050406030204" pitchFamily="18" charset="0"/>
                        </a:rPr>
                        <m:t>))</m:t>
                      </m:r>
                      <m:f>
                        <m:fPr>
                          <m:ctrlPr>
                            <a:rPr lang="ar-AE" sz="3600" i="1">
                              <a:latin typeface="Cambria Math" panose="02040503050406030204" pitchFamily="18" charset="0"/>
                            </a:rPr>
                          </m:ctrlPr>
                        </m:fPr>
                        <m:num>
                          <m:r>
                            <a:rPr lang="ar-AE" sz="3600">
                              <a:latin typeface="Cambria Math" panose="02040503050406030204" pitchFamily="18" charset="0"/>
                            </a:rPr>
                            <m:t>𝛻𝜋</m:t>
                          </m:r>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𝐴</m:t>
                              </m:r>
                            </m:e>
                            <m:sub>
                              <m:r>
                                <a:rPr lang="ar-AE" sz="3600">
                                  <a:latin typeface="Cambria Math" panose="02040503050406030204" pitchFamily="18" charset="0"/>
                                </a:rPr>
                                <m:t>𝑡</m:t>
                              </m:r>
                            </m:sub>
                          </m:sSub>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𝑆</m:t>
                              </m:r>
                            </m:e>
                            <m:sub>
                              <m:r>
                                <a:rPr lang="ar-AE" sz="3600">
                                  <a:latin typeface="Cambria Math" panose="02040503050406030204" pitchFamily="18" charset="0"/>
                                </a:rPr>
                                <m:t>𝑡</m:t>
                              </m:r>
                            </m:sub>
                          </m:sSub>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𝜽</m:t>
                              </m:r>
                            </m:e>
                            <m:sub>
                              <m:r>
                                <a:rPr lang="ar-AE" sz="3600">
                                  <a:latin typeface="Cambria Math" panose="02040503050406030204" pitchFamily="18" charset="0"/>
                                </a:rPr>
                                <m:t>𝑡</m:t>
                              </m:r>
                            </m:sub>
                          </m:sSub>
                          <m:r>
                            <a:rPr lang="ar-AE" sz="3600">
                              <a:latin typeface="Cambria Math" panose="02040503050406030204" pitchFamily="18" charset="0"/>
                            </a:rPr>
                            <m:t>)</m:t>
                          </m:r>
                        </m:num>
                        <m:den>
                          <m:r>
                            <a:rPr lang="ar-AE" sz="3600">
                              <a:latin typeface="Cambria Math" panose="02040503050406030204" pitchFamily="18" charset="0"/>
                            </a:rPr>
                            <m:t>𝜋</m:t>
                          </m:r>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𝐴</m:t>
                              </m:r>
                            </m:e>
                            <m:sub>
                              <m:r>
                                <a:rPr lang="ar-AE" sz="3600">
                                  <a:latin typeface="Cambria Math" panose="02040503050406030204" pitchFamily="18" charset="0"/>
                                </a:rPr>
                                <m:t>𝑡</m:t>
                              </m:r>
                            </m:sub>
                          </m:sSub>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𝑆</m:t>
                              </m:r>
                            </m:e>
                            <m:sub>
                              <m:r>
                                <a:rPr lang="ar-AE" sz="3600">
                                  <a:latin typeface="Cambria Math" panose="02040503050406030204" pitchFamily="18" charset="0"/>
                                </a:rPr>
                                <m:t>𝑡</m:t>
                              </m:r>
                            </m:sub>
                          </m:sSub>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𝜽</m:t>
                              </m:r>
                            </m:e>
                            <m:sub>
                              <m:r>
                                <a:rPr lang="ar-AE" sz="3600">
                                  <a:latin typeface="Cambria Math" panose="02040503050406030204" pitchFamily="18" charset="0"/>
                                </a:rPr>
                                <m:t>𝑡</m:t>
                              </m:r>
                            </m:sub>
                          </m:sSub>
                          <m:r>
                            <a:rPr lang="ar-AE" sz="3600">
                              <a:latin typeface="Cambria Math" panose="02040503050406030204" pitchFamily="18" charset="0"/>
                            </a:rPr>
                            <m:t>)</m:t>
                          </m:r>
                        </m:den>
                      </m:f>
                    </m:oMath>
                  </m:oMathPara>
                </a14:m>
                <a:endParaRPr lang="ar-AE" dirty="0"/>
              </a:p>
            </p:txBody>
          </p:sp>
        </mc:Choice>
        <mc:Fallback xmlns="">
          <p:sp>
            <p:nvSpPr>
              <p:cNvPr id="463" name="Linear Monte-Carlo Function Approximation…"/>
              <p:cNvSpPr txBox="1">
                <a:spLocks noGrp="1" noRot="1" noChangeAspect="1" noMove="1" noResize="1" noEditPoints="1" noAdjustHandles="1" noChangeArrowheads="1" noChangeShapeType="1" noTextEdit="1"/>
              </p:cNvSpPr>
              <p:nvPr>
                <p:ph type="body" idx="1"/>
              </p:nvPr>
            </p:nvSpPr>
            <p:spPr>
              <a:xfrm>
                <a:off x="1689100" y="2756958"/>
                <a:ext cx="21024596" cy="9181185"/>
              </a:xfrm>
              <a:prstGeom prst="rect">
                <a:avLst/>
              </a:prstGeom>
              <a:blipFill>
                <a:blip r:embed="rId3"/>
                <a:stretch>
                  <a:fillRect l="-906" t="-691"/>
                </a:stretch>
              </a:blipFill>
              <a:ln w="12700">
                <a:miter lim="400000"/>
              </a:ln>
            </p:spPr>
            <p:txBody>
              <a:bodyPr/>
              <a:lstStyle/>
              <a:p>
                <a:r>
                  <a:rPr lang="en-US">
                    <a:noFill/>
                  </a:rPr>
                  <a:t> </a:t>
                </a:r>
              </a:p>
            </p:txBody>
          </p:sp>
        </mc:Fallback>
      </mc:AlternateContent>
      <p:sp>
        <p:nvSpPr>
          <p:cNvPr id="462" name="Monte-Carlo with Value Function Approximation"/>
          <p:cNvSpPr txBox="1">
            <a:spLocks noGrp="1"/>
          </p:cNvSpPr>
          <p:nvPr>
            <p:ph type="title"/>
          </p:nvPr>
        </p:nvSpPr>
        <p:spPr>
          <a:prstGeom prst="rect">
            <a:avLst/>
          </a:prstGeom>
        </p:spPr>
        <p:txBody>
          <a:bodyPr/>
          <a:lstStyle/>
          <a:p>
            <a:r>
              <a:rPr lang="en-US" dirty="0"/>
              <a:t>REINFORCE with Baseline</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spTree>
    <p:extLst>
      <p:ext uri="{BB962C8B-B14F-4D97-AF65-F5344CB8AC3E}">
        <p14:creationId xmlns:p14="http://schemas.microsoft.com/office/powerpoint/2010/main" val="363390124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Linear Monte-Carlo Function Approximation…"/>
          <p:cNvSpPr txBox="1">
            <a:spLocks noGrp="1"/>
          </p:cNvSpPr>
          <p:nvPr>
            <p:ph type="body" idx="1"/>
          </p:nvPr>
        </p:nvSpPr>
        <p:spPr>
          <a:xfrm>
            <a:off x="1689100" y="2756958"/>
            <a:ext cx="21024596" cy="9181185"/>
          </a:xfrm>
          <a:prstGeom prst="rect">
            <a:avLst/>
          </a:prstGeom>
          <a:ln w="12700">
            <a:miter lim="400000"/>
          </a:ln>
        </p:spPr>
        <p:txBody>
          <a:bodyPr lIns="50800" tIns="50800" rIns="50800" bIns="50800" anchor="t">
            <a:noAutofit/>
          </a:bodyPr>
          <a:lstStyle/>
          <a:p>
            <a:r>
              <a:rPr lang="en-US" sz="3200" dirty="0">
                <a:solidFill>
                  <a:srgbClr val="028DC5"/>
                </a:solidFill>
              </a:rPr>
              <a:t>REINFORCE with Baseline</a:t>
            </a:r>
          </a:p>
          <a:p>
            <a:pPr marL="457200" indent="-457200">
              <a:buFont typeface="Arial" panose="020B0604020202020204" pitchFamily="34" charset="0"/>
              <a:buChar char="•"/>
            </a:pPr>
            <a:r>
              <a:rPr lang="en-US" sz="3200" b="0" dirty="0">
                <a:solidFill>
                  <a:srgbClr val="373737"/>
                </a:solidFill>
              </a:rPr>
              <a:t>In general, the baseline leaves the expected value of the update unchanged, but it can have a large effect on its variance </a:t>
            </a:r>
          </a:p>
          <a:p>
            <a:pPr marL="457200" indent="-457200">
              <a:buFont typeface="Arial" panose="020B0604020202020204" pitchFamily="34" charset="0"/>
              <a:buChar char="•"/>
            </a:pPr>
            <a:r>
              <a:rPr lang="en-US" sz="3200" b="0" dirty="0">
                <a:solidFill>
                  <a:srgbClr val="373737"/>
                </a:solidFill>
              </a:rPr>
              <a:t>For MDPs, the baseline should vary with state</a:t>
            </a:r>
          </a:p>
          <a:p>
            <a:pPr marL="1727200" lvl="1" indent="-457200">
              <a:buFont typeface="Arial" panose="020B0604020202020204" pitchFamily="34" charset="0"/>
            </a:pPr>
            <a:r>
              <a:rPr lang="en-US" sz="3000" dirty="0"/>
              <a:t>In some states all actions have high values and we need a high baseline to differentiate the higher valued actions from the less highly valued ones.</a:t>
            </a:r>
          </a:p>
          <a:p>
            <a:pPr marL="1727200" lvl="1" indent="-457200">
              <a:buFont typeface="Arial" panose="020B0604020202020204" pitchFamily="34" charset="0"/>
            </a:pPr>
            <a:r>
              <a:rPr lang="en-US" sz="3000" dirty="0"/>
              <a:t>In other states all actions will have low values and a low baseline is appropriate.</a:t>
            </a:r>
          </a:p>
        </p:txBody>
      </p:sp>
      <p:sp>
        <p:nvSpPr>
          <p:cNvPr id="462" name="Monte-Carlo with Value Function Approximation"/>
          <p:cNvSpPr txBox="1">
            <a:spLocks noGrp="1"/>
          </p:cNvSpPr>
          <p:nvPr>
            <p:ph type="title"/>
          </p:nvPr>
        </p:nvSpPr>
        <p:spPr>
          <a:prstGeom prst="rect">
            <a:avLst/>
          </a:prstGeom>
        </p:spPr>
        <p:txBody>
          <a:bodyPr/>
          <a:lstStyle/>
          <a:p>
            <a:r>
              <a:rPr lang="en-US" dirty="0"/>
              <a:t>REINFORCE with Baseline</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spTree>
    <p:extLst>
      <p:ext uri="{BB962C8B-B14F-4D97-AF65-F5344CB8AC3E}">
        <p14:creationId xmlns:p14="http://schemas.microsoft.com/office/powerpoint/2010/main" val="94244951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3" name="Linear Monte-Carlo Function Approximation…"/>
              <p:cNvSpPr txBox="1">
                <a:spLocks noGrp="1"/>
              </p:cNvSpPr>
              <p:nvPr>
                <p:ph type="body" idx="1"/>
              </p:nvPr>
            </p:nvSpPr>
            <p:spPr>
              <a:xfrm>
                <a:off x="1689100" y="2756958"/>
                <a:ext cx="21024596" cy="9181185"/>
              </a:xfrm>
              <a:prstGeom prst="rect">
                <a:avLst/>
              </a:prstGeom>
              <a:ln w="12700">
                <a:miter lim="400000"/>
              </a:ln>
            </p:spPr>
            <p:txBody>
              <a:bodyPr lIns="50800" tIns="50800" rIns="50800" bIns="50800" anchor="t">
                <a:noAutofit/>
              </a:bodyPr>
              <a:lstStyle/>
              <a:p>
                <a:pPr marL="457200" indent="-457200">
                  <a:buFont typeface="Arial" panose="020B0604020202020204" pitchFamily="34" charset="0"/>
                  <a:buChar char="•"/>
                </a:pPr>
                <a:r>
                  <a:rPr lang="en-US" sz="3200" b="0" dirty="0">
                    <a:solidFill>
                      <a:srgbClr val="373737"/>
                    </a:solidFill>
                  </a:rPr>
                  <a:t>One natural choice for the baseline is an estimate of the state value, </a:t>
                </a:r>
                <a14:m>
                  <m:oMath xmlns:m="http://schemas.openxmlformats.org/officeDocument/2006/math">
                    <m:limUpp>
                      <m:limUppPr>
                        <m:ctrlPr>
                          <a:rPr lang="ar-AE" sz="3200" b="0" i="1">
                            <a:solidFill>
                              <a:srgbClr val="373737"/>
                            </a:solidFill>
                            <a:latin typeface="Cambria Math" panose="02040503050406030204" pitchFamily="18" charset="0"/>
                          </a:rPr>
                        </m:ctrlPr>
                      </m:limUppPr>
                      <m:e>
                        <m:r>
                          <a:rPr lang="ar-AE" sz="3200" b="0">
                            <a:solidFill>
                              <a:srgbClr val="373737"/>
                            </a:solidFill>
                            <a:latin typeface="Cambria Math" panose="02040503050406030204" pitchFamily="18" charset="0"/>
                          </a:rPr>
                          <m:t>𝑉</m:t>
                        </m:r>
                      </m:e>
                      <m:lim>
                        <m:r>
                          <a:rPr lang="ar-AE" sz="3200" b="0">
                            <a:solidFill>
                              <a:srgbClr val="373737"/>
                            </a:solidFill>
                            <a:latin typeface="Cambria Math" panose="02040503050406030204" pitchFamily="18" charset="0"/>
                          </a:rPr>
                          <m:t>̂</m:t>
                        </m:r>
                      </m:lim>
                    </m:limUpp>
                    <m:r>
                      <a:rPr lang="ar-AE" sz="3200" b="0">
                        <a:solidFill>
                          <a:srgbClr val="373737"/>
                        </a:solidFill>
                        <a:latin typeface="Cambria Math" panose="02040503050406030204" pitchFamily="18" charset="0"/>
                      </a:rPr>
                      <m:t>(</m:t>
                    </m:r>
                    <m:sSub>
                      <m:sSubPr>
                        <m:ctrlPr>
                          <a:rPr lang="ar-AE" sz="3200" b="0" i="1">
                            <a:solidFill>
                              <a:srgbClr val="373737"/>
                            </a:solidFill>
                            <a:latin typeface="Cambria Math" panose="02040503050406030204" pitchFamily="18" charset="0"/>
                          </a:rPr>
                        </m:ctrlPr>
                      </m:sSubPr>
                      <m:e>
                        <m:r>
                          <a:rPr lang="ar-AE" sz="3200" b="0">
                            <a:solidFill>
                              <a:srgbClr val="373737"/>
                            </a:solidFill>
                            <a:latin typeface="Cambria Math" panose="02040503050406030204" pitchFamily="18" charset="0"/>
                          </a:rPr>
                          <m:t>𝑆</m:t>
                        </m:r>
                      </m:e>
                      <m:sub>
                        <m:r>
                          <a:rPr lang="ar-AE" sz="3200" b="0">
                            <a:solidFill>
                              <a:srgbClr val="373737"/>
                            </a:solidFill>
                            <a:latin typeface="Cambria Math" panose="02040503050406030204" pitchFamily="18" charset="0"/>
                          </a:rPr>
                          <m:t>𝑡</m:t>
                        </m:r>
                      </m:sub>
                    </m:sSub>
                    <m:r>
                      <a:rPr lang="ar-AE" sz="3200" b="0">
                        <a:solidFill>
                          <a:srgbClr val="373737"/>
                        </a:solidFill>
                        <a:latin typeface="Cambria Math" panose="02040503050406030204" pitchFamily="18" charset="0"/>
                      </a:rPr>
                      <m:t>,</m:t>
                    </m:r>
                    <m:r>
                      <a:rPr lang="ar-AE" sz="3200" b="0">
                        <a:solidFill>
                          <a:srgbClr val="373737"/>
                        </a:solidFill>
                        <a:latin typeface="Cambria Math" panose="02040503050406030204" pitchFamily="18" charset="0"/>
                      </a:rPr>
                      <m:t>𝒘</m:t>
                    </m:r>
                    <m:r>
                      <a:rPr lang="ar-AE" sz="3200" b="0">
                        <a:solidFill>
                          <a:srgbClr val="373737"/>
                        </a:solidFill>
                        <a:latin typeface="Cambria Math" panose="02040503050406030204" pitchFamily="18" charset="0"/>
                      </a:rPr>
                      <m:t>)</m:t>
                    </m:r>
                  </m:oMath>
                </a14:m>
                <a:r>
                  <a:rPr lang="ar-AE" sz="3200" b="0" dirty="0">
                    <a:solidFill>
                      <a:srgbClr val="373737"/>
                    </a:solidFill>
                  </a:rPr>
                  <a:t>, </a:t>
                </a:r>
                <a:r>
                  <a:rPr lang="en-US" sz="3200" b="0" dirty="0">
                    <a:solidFill>
                      <a:srgbClr val="373737"/>
                    </a:solidFill>
                  </a:rPr>
                  <a:t>where </a:t>
                </a:r>
                <a14:m>
                  <m:oMath xmlns:m="http://schemas.openxmlformats.org/officeDocument/2006/math">
                    <m:r>
                      <a:rPr lang="en-US" sz="3200" b="0">
                        <a:solidFill>
                          <a:srgbClr val="373737"/>
                        </a:solidFill>
                        <a:latin typeface="Cambria Math" panose="02040503050406030204" pitchFamily="18" charset="0"/>
                      </a:rPr>
                      <m:t>𝑤</m:t>
                    </m:r>
                    <m:r>
                      <a:rPr lang="en-US" sz="3200" b="0">
                        <a:solidFill>
                          <a:srgbClr val="373737"/>
                        </a:solidFill>
                        <a:latin typeface="Cambria Math" panose="02040503050406030204" pitchFamily="18" charset="0"/>
                      </a:rPr>
                      <m:t>∈</m:t>
                    </m:r>
                    <m:sSup>
                      <m:sSupPr>
                        <m:ctrlPr>
                          <a:rPr lang="ar-AE" sz="3200" b="0" i="1">
                            <a:solidFill>
                              <a:srgbClr val="373737"/>
                            </a:solidFill>
                            <a:latin typeface="Cambria Math" panose="02040503050406030204" pitchFamily="18" charset="0"/>
                          </a:rPr>
                        </m:ctrlPr>
                      </m:sSupPr>
                      <m:e>
                        <m:r>
                          <a:rPr lang="ar-AE" sz="3200" b="0">
                            <a:solidFill>
                              <a:srgbClr val="373737"/>
                            </a:solidFill>
                            <a:latin typeface="Cambria Math" panose="02040503050406030204" pitchFamily="18" charset="0"/>
                          </a:rPr>
                          <m:t>ℝ</m:t>
                        </m:r>
                      </m:e>
                      <m:sup>
                        <m:r>
                          <a:rPr lang="ar-AE" sz="3200" b="0">
                            <a:solidFill>
                              <a:srgbClr val="373737"/>
                            </a:solidFill>
                            <a:latin typeface="Cambria Math" panose="02040503050406030204" pitchFamily="18" charset="0"/>
                          </a:rPr>
                          <m:t>𝑑</m:t>
                        </m:r>
                      </m:sup>
                    </m:sSup>
                  </m:oMath>
                </a14:m>
                <a:r>
                  <a:rPr lang="ar-AE" sz="3200" b="0" dirty="0">
                    <a:solidFill>
                      <a:srgbClr val="373737"/>
                    </a:solidFill>
                  </a:rPr>
                  <a:t> </a:t>
                </a:r>
                <a:r>
                  <a:rPr lang="en-US" sz="3200" b="0" dirty="0">
                    <a:solidFill>
                      <a:srgbClr val="373737"/>
                    </a:solidFill>
                  </a:rPr>
                  <a:t>is a weight vector learned by one of the methods presented in previous lectures</a:t>
                </a:r>
              </a:p>
              <a:p>
                <a:pPr marL="457200" indent="-457200">
                  <a:buFont typeface="Arial" panose="020B0604020202020204" pitchFamily="34" charset="0"/>
                  <a:buChar char="•"/>
                </a:pPr>
                <a:r>
                  <a:rPr lang="en-US" sz="3200" b="0" dirty="0">
                    <a:solidFill>
                      <a:srgbClr val="373737"/>
                    </a:solidFill>
                  </a:rPr>
                  <a:t>REINFORCE is a Monte Carlo method, so, for learning the policy parameter </a:t>
                </a:r>
                <a14:m>
                  <m:oMath xmlns:m="http://schemas.openxmlformats.org/officeDocument/2006/math">
                    <m:r>
                      <a:rPr lang="en-US" sz="3200" b="0">
                        <a:solidFill>
                          <a:srgbClr val="373737"/>
                        </a:solidFill>
                        <a:latin typeface="Cambria Math" panose="02040503050406030204" pitchFamily="18" charset="0"/>
                      </a:rPr>
                      <m:t>𝜃</m:t>
                    </m:r>
                  </m:oMath>
                </a14:m>
                <a:r>
                  <a:rPr lang="en-US" sz="3200" b="0" dirty="0">
                    <a:solidFill>
                      <a:srgbClr val="373737"/>
                    </a:solidFill>
                  </a:rPr>
                  <a:t>, it seems natural to also use a Monte Carlo method to learn the state-value weights </a:t>
                </a:r>
                <a14:m>
                  <m:oMath xmlns:m="http://schemas.openxmlformats.org/officeDocument/2006/math">
                    <m:r>
                      <a:rPr lang="en-US" sz="3200" b="0">
                        <a:solidFill>
                          <a:srgbClr val="373737"/>
                        </a:solidFill>
                        <a:latin typeface="Cambria Math" panose="02040503050406030204" pitchFamily="18" charset="0"/>
                      </a:rPr>
                      <m:t>𝒘</m:t>
                    </m:r>
                  </m:oMath>
                </a14:m>
                <a:endParaRPr lang="en-US" sz="3200" b="0" dirty="0">
                  <a:solidFill>
                    <a:srgbClr val="373737"/>
                  </a:solidFill>
                </a:endParaRPr>
              </a:p>
              <a:p>
                <a:r>
                  <a:rPr lang="en-US" sz="3200" dirty="0">
                    <a:solidFill>
                      <a:srgbClr val="028DC5"/>
                    </a:solidFill>
                  </a:rPr>
                  <a:t>Pros</a:t>
                </a:r>
              </a:p>
              <a:p>
                <a:pPr marL="457200" indent="-457200">
                  <a:buFont typeface="Arial" panose="020B0604020202020204" pitchFamily="34" charset="0"/>
                  <a:buChar char="•"/>
                </a:pPr>
                <a:r>
                  <a:rPr lang="en-US" sz="3200" b="0" dirty="0">
                    <a:solidFill>
                      <a:srgbClr val="373737"/>
                    </a:solidFill>
                  </a:rPr>
                  <a:t>REINFORCE with baseline is unbiased and will converge asymptotically to a local minimum</a:t>
                </a:r>
              </a:p>
              <a:p>
                <a:r>
                  <a:rPr lang="en-US" sz="3200" dirty="0">
                    <a:solidFill>
                      <a:srgbClr val="028DC5"/>
                    </a:solidFill>
                  </a:rPr>
                  <a:t>Cons</a:t>
                </a:r>
              </a:p>
              <a:p>
                <a:pPr marL="457200" indent="-457200">
                  <a:buFont typeface="Arial" panose="020B0604020202020204" pitchFamily="34" charset="0"/>
                  <a:buChar char="•"/>
                </a:pPr>
                <a:r>
                  <a:rPr lang="en-US" sz="3200" b="0" dirty="0">
                    <a:solidFill>
                      <a:srgbClr val="373737"/>
                    </a:solidFill>
                  </a:rPr>
                  <a:t>Like all Monte Carlo methods, it tends to learn slowly (produce estimates of high variance) and to be inconvenient to implement online or for continuing problems</a:t>
                </a:r>
              </a:p>
            </p:txBody>
          </p:sp>
        </mc:Choice>
        <mc:Fallback xmlns="">
          <p:sp>
            <p:nvSpPr>
              <p:cNvPr id="463" name="Linear Monte-Carlo Function Approximation…"/>
              <p:cNvSpPr txBox="1">
                <a:spLocks noGrp="1" noRot="1" noChangeAspect="1" noMove="1" noResize="1" noEditPoints="1" noAdjustHandles="1" noChangeArrowheads="1" noChangeShapeType="1" noTextEdit="1"/>
              </p:cNvSpPr>
              <p:nvPr>
                <p:ph type="body" idx="1"/>
              </p:nvPr>
            </p:nvSpPr>
            <p:spPr>
              <a:xfrm>
                <a:off x="1689100" y="2756958"/>
                <a:ext cx="21024596" cy="9181185"/>
              </a:xfrm>
              <a:prstGeom prst="rect">
                <a:avLst/>
              </a:prstGeom>
              <a:blipFill>
                <a:blip r:embed="rId3"/>
                <a:stretch>
                  <a:fillRect l="-906"/>
                </a:stretch>
              </a:blipFill>
              <a:ln w="12700">
                <a:miter lim="400000"/>
              </a:ln>
            </p:spPr>
            <p:txBody>
              <a:bodyPr/>
              <a:lstStyle/>
              <a:p>
                <a:r>
                  <a:rPr lang="en-US">
                    <a:noFill/>
                  </a:rPr>
                  <a:t> </a:t>
                </a:r>
              </a:p>
            </p:txBody>
          </p:sp>
        </mc:Fallback>
      </mc:AlternateContent>
      <p:sp>
        <p:nvSpPr>
          <p:cNvPr id="462" name="Monte-Carlo with Value Function Approximation"/>
          <p:cNvSpPr txBox="1">
            <a:spLocks noGrp="1"/>
          </p:cNvSpPr>
          <p:nvPr>
            <p:ph type="title"/>
          </p:nvPr>
        </p:nvSpPr>
        <p:spPr>
          <a:prstGeom prst="rect">
            <a:avLst/>
          </a:prstGeom>
        </p:spPr>
        <p:txBody>
          <a:bodyPr/>
          <a:lstStyle/>
          <a:p>
            <a:r>
              <a:rPr lang="en-US" dirty="0"/>
              <a:t>REINFORCE with Baseline</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spTree>
    <p:extLst>
      <p:ext uri="{BB962C8B-B14F-4D97-AF65-F5344CB8AC3E}">
        <p14:creationId xmlns:p14="http://schemas.microsoft.com/office/powerpoint/2010/main" val="22139687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3" name="Linear Monte-Carlo Function Approximation…"/>
              <p:cNvSpPr txBox="1">
                <a:spLocks noGrp="1"/>
              </p:cNvSpPr>
              <p:nvPr>
                <p:ph type="body" idx="1"/>
              </p:nvPr>
            </p:nvSpPr>
            <p:spPr>
              <a:xfrm>
                <a:off x="1689099" y="2756958"/>
                <a:ext cx="8630557" cy="9181185"/>
              </a:xfrm>
              <a:prstGeom prst="rect">
                <a:avLst/>
              </a:prstGeom>
              <a:ln w="12700">
                <a:miter lim="400000"/>
              </a:ln>
            </p:spPr>
            <p:txBody>
              <a:bodyPr lIns="50800" tIns="50800" rIns="50800" bIns="50800" anchor="t">
                <a:noAutofit/>
              </a:bodyPr>
              <a:lstStyle/>
              <a:p>
                <a:r>
                  <a:rPr lang="en-US" sz="3200" dirty="0">
                    <a:solidFill>
                      <a:srgbClr val="028DC5"/>
                    </a:solidFill>
                  </a:rPr>
                  <a:t>REINFORCE with Baseline</a:t>
                </a:r>
              </a:p>
              <a:p>
                <a:pPr marL="457200" indent="-457200">
                  <a:buFont typeface="Arial" panose="020B0604020202020204" pitchFamily="34" charset="0"/>
                  <a:buChar char="•"/>
                </a:pPr>
                <a:r>
                  <a:rPr lang="en-US" sz="4000" b="0" dirty="0">
                    <a:solidFill>
                      <a:srgbClr val="373737"/>
                    </a:solidFill>
                  </a:rPr>
                  <a:t>This algorithm has two step sizes:</a:t>
                </a:r>
              </a:p>
              <a:p>
                <a:pPr marL="1727200" lvl="1" indent="-457200">
                  <a:buFont typeface="Arial" panose="020B0604020202020204" pitchFamily="34" charset="0"/>
                </a:pPr>
                <a14:m>
                  <m:oMath xmlns:m="http://schemas.openxmlformats.org/officeDocument/2006/math">
                    <m:sSup>
                      <m:sSupPr>
                        <m:ctrlPr>
                          <a:rPr lang="ar-AE" sz="3600" i="1">
                            <a:latin typeface="Cambria Math" panose="02040503050406030204" pitchFamily="18" charset="0"/>
                          </a:rPr>
                        </m:ctrlPr>
                      </m:sSupPr>
                      <m:e>
                        <m:r>
                          <a:rPr lang="ar-AE" sz="3600">
                            <a:latin typeface="Cambria Math" panose="02040503050406030204" pitchFamily="18" charset="0"/>
                          </a:rPr>
                          <m:t>𝛼</m:t>
                        </m:r>
                      </m:e>
                      <m:sup>
                        <m:r>
                          <a:rPr lang="ar-AE" sz="3600">
                            <a:latin typeface="Cambria Math" panose="02040503050406030204" pitchFamily="18" charset="0"/>
                          </a:rPr>
                          <m:t>𝜃</m:t>
                        </m:r>
                      </m:sup>
                    </m:sSup>
                  </m:oMath>
                </a14:m>
                <a:r>
                  <a:rPr lang="ar-AE" sz="3600" dirty="0"/>
                  <a:t>:  </a:t>
                </a:r>
                <a:r>
                  <a:rPr lang="en-US" sz="3600" dirty="0"/>
                  <a:t>the step size for the policy parameters. </a:t>
                </a:r>
              </a:p>
              <a:p>
                <a:pPr marL="1727200" lvl="1" indent="-457200">
                  <a:buFont typeface="Arial" panose="020B0604020202020204" pitchFamily="34" charset="0"/>
                </a:pPr>
                <a14:m>
                  <m:oMath xmlns:m="http://schemas.openxmlformats.org/officeDocument/2006/math">
                    <m:sSup>
                      <m:sSupPr>
                        <m:ctrlPr>
                          <a:rPr lang="ar-AE" sz="3600" i="1">
                            <a:latin typeface="Cambria Math" panose="02040503050406030204" pitchFamily="18" charset="0"/>
                          </a:rPr>
                        </m:ctrlPr>
                      </m:sSupPr>
                      <m:e>
                        <m:r>
                          <a:rPr lang="ar-AE" sz="3600">
                            <a:latin typeface="Cambria Math" panose="02040503050406030204" pitchFamily="18" charset="0"/>
                          </a:rPr>
                          <m:t>𝛼</m:t>
                        </m:r>
                      </m:e>
                      <m:sup>
                        <m:r>
                          <a:rPr lang="ar-AE" sz="3600">
                            <a:latin typeface="Cambria Math" panose="02040503050406030204" pitchFamily="18" charset="0"/>
                          </a:rPr>
                          <m:t>𝑤</m:t>
                        </m:r>
                      </m:sup>
                    </m:sSup>
                  </m:oMath>
                </a14:m>
                <a:r>
                  <a:rPr lang="ar-AE" sz="3600" dirty="0"/>
                  <a:t>: </a:t>
                </a:r>
                <a:r>
                  <a:rPr lang="en-US" sz="3600" dirty="0"/>
                  <a:t>the step size for the policy weights.</a:t>
                </a:r>
              </a:p>
            </p:txBody>
          </p:sp>
        </mc:Choice>
        <mc:Fallback xmlns="">
          <p:sp>
            <p:nvSpPr>
              <p:cNvPr id="463" name="Linear Monte-Carlo Function Approximation…"/>
              <p:cNvSpPr txBox="1">
                <a:spLocks noGrp="1" noRot="1" noChangeAspect="1" noMove="1" noResize="1" noEditPoints="1" noAdjustHandles="1" noChangeArrowheads="1" noChangeShapeType="1" noTextEdit="1"/>
              </p:cNvSpPr>
              <p:nvPr>
                <p:ph type="body" idx="1"/>
              </p:nvPr>
            </p:nvSpPr>
            <p:spPr>
              <a:xfrm>
                <a:off x="1689099" y="2756958"/>
                <a:ext cx="8630557" cy="9181185"/>
              </a:xfrm>
              <a:prstGeom prst="rect">
                <a:avLst/>
              </a:prstGeom>
              <a:blipFill>
                <a:blip r:embed="rId3"/>
                <a:stretch>
                  <a:fillRect l="-2643" t="-691"/>
                </a:stretch>
              </a:blipFill>
              <a:ln w="12700">
                <a:miter lim="400000"/>
              </a:ln>
            </p:spPr>
            <p:txBody>
              <a:bodyPr/>
              <a:lstStyle/>
              <a:p>
                <a:r>
                  <a:rPr lang="en-US">
                    <a:noFill/>
                  </a:rPr>
                  <a:t> </a:t>
                </a:r>
              </a:p>
            </p:txBody>
          </p:sp>
        </mc:Fallback>
      </mc:AlternateContent>
      <p:sp>
        <p:nvSpPr>
          <p:cNvPr id="462" name="Monte-Carlo with Value Function Approximation"/>
          <p:cNvSpPr txBox="1">
            <a:spLocks noGrp="1"/>
          </p:cNvSpPr>
          <p:nvPr>
            <p:ph type="title"/>
          </p:nvPr>
        </p:nvSpPr>
        <p:spPr>
          <a:prstGeom prst="rect">
            <a:avLst/>
          </a:prstGeom>
        </p:spPr>
        <p:txBody>
          <a:bodyPr/>
          <a:lstStyle/>
          <a:p>
            <a:r>
              <a:rPr lang="en-US" dirty="0"/>
              <a:t>REINFORCE with Baseline</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38</a:t>
            </a:fld>
            <a:endParaRPr/>
          </a:p>
        </p:txBody>
      </p:sp>
      <p:pic>
        <p:nvPicPr>
          <p:cNvPr id="5" name="Screen Shot 2020-01-03 at 3.18.19 PM.png" descr="Screen Shot 2020-01-03 at 3.18.19 PM.png">
            <a:extLst>
              <a:ext uri="{FF2B5EF4-FFF2-40B4-BE49-F238E27FC236}">
                <a16:creationId xmlns:a16="http://schemas.microsoft.com/office/drawing/2014/main" id="{B7F9BD88-7E49-6A4D-A242-781A32A6385A}"/>
              </a:ext>
            </a:extLst>
          </p:cNvPr>
          <p:cNvPicPr>
            <a:picLocks noChangeAspect="1"/>
          </p:cNvPicPr>
          <p:nvPr/>
        </p:nvPicPr>
        <p:blipFill>
          <a:blip r:embed="rId4"/>
          <a:stretch>
            <a:fillRect/>
          </a:stretch>
        </p:blipFill>
        <p:spPr>
          <a:xfrm>
            <a:off x="12192000" y="4177792"/>
            <a:ext cx="11889126" cy="5360416"/>
          </a:xfrm>
          <a:prstGeom prst="rect">
            <a:avLst/>
          </a:prstGeom>
          <a:ln w="12700">
            <a:miter lim="400000"/>
          </a:ln>
        </p:spPr>
      </p:pic>
      <p:sp>
        <p:nvSpPr>
          <p:cNvPr id="3" name="Rectangle 2">
            <a:extLst>
              <a:ext uri="{FF2B5EF4-FFF2-40B4-BE49-F238E27FC236}">
                <a16:creationId xmlns:a16="http://schemas.microsoft.com/office/drawing/2014/main" id="{E6AF4D90-B516-0246-A17A-79EEE5CCC4E1}"/>
              </a:ext>
            </a:extLst>
          </p:cNvPr>
          <p:cNvSpPr/>
          <p:nvPr/>
        </p:nvSpPr>
        <p:spPr>
          <a:xfrm>
            <a:off x="1322596" y="10952013"/>
            <a:ext cx="9474068" cy="584775"/>
          </a:xfrm>
          <a:prstGeom prst="rect">
            <a:avLst/>
          </a:prstGeom>
        </p:spPr>
        <p:txBody>
          <a:bodyPr wrap="none">
            <a:spAutoFit/>
          </a:bodyPr>
          <a:lstStyle/>
          <a:p>
            <a:pPr defTabSz="850391">
              <a:spcBef>
                <a:spcPts val="900"/>
              </a:spcBef>
              <a:defRPr sz="2046" b="1"/>
            </a:pPr>
            <a:r>
              <a:rPr lang="en-US" sz="3200" dirty="0">
                <a:solidFill>
                  <a:srgbClr val="A166FF"/>
                </a:solidFill>
              </a:rPr>
              <a:t>Let’s do some coding!</a:t>
            </a:r>
            <a:r>
              <a:rPr lang="en-US" sz="3200" b="0" dirty="0"/>
              <a:t> </a:t>
            </a:r>
            <a:r>
              <a:rPr lang="en-US" sz="3200" b="0" u="sng" dirty="0">
                <a:solidFill>
                  <a:srgbClr val="0563C1"/>
                </a:solidFill>
                <a:uFill>
                  <a:solidFill>
                    <a:srgbClr val="0563C1"/>
                  </a:solidFill>
                </a:uFill>
                <a:hlinkClick r:id="rId5"/>
              </a:rPr>
              <a:t>REINFORCE with Baseline</a:t>
            </a:r>
          </a:p>
        </p:txBody>
      </p:sp>
      <p:pic>
        <p:nvPicPr>
          <p:cNvPr id="8" name="Image" descr="Image">
            <a:extLst>
              <a:ext uri="{FF2B5EF4-FFF2-40B4-BE49-F238E27FC236}">
                <a16:creationId xmlns:a16="http://schemas.microsoft.com/office/drawing/2014/main" id="{031058E6-7D55-094A-9A0A-18BFDA1E99E1}"/>
              </a:ext>
            </a:extLst>
          </p:cNvPr>
          <p:cNvPicPr>
            <a:picLocks noChangeAspect="1"/>
          </p:cNvPicPr>
          <p:nvPr/>
        </p:nvPicPr>
        <p:blipFill>
          <a:blip r:embed="rId6"/>
          <a:stretch>
            <a:fillRect/>
          </a:stretch>
        </p:blipFill>
        <p:spPr>
          <a:xfrm>
            <a:off x="326572" y="10653006"/>
            <a:ext cx="1177532" cy="1182790"/>
          </a:xfrm>
          <a:prstGeom prst="rect">
            <a:avLst/>
          </a:prstGeom>
          <a:ln w="12700">
            <a:miter lim="400000"/>
          </a:ln>
        </p:spPr>
      </p:pic>
    </p:spTree>
    <p:extLst>
      <p:ext uri="{BB962C8B-B14F-4D97-AF65-F5344CB8AC3E}">
        <p14:creationId xmlns:p14="http://schemas.microsoft.com/office/powerpoint/2010/main" val="102424915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Linear Monte-Carlo Function Approximation…"/>
          <p:cNvSpPr txBox="1">
            <a:spLocks noGrp="1"/>
          </p:cNvSpPr>
          <p:nvPr>
            <p:ph type="body" idx="1"/>
          </p:nvPr>
        </p:nvSpPr>
        <p:spPr>
          <a:xfrm>
            <a:off x="1689100" y="2756958"/>
            <a:ext cx="21005800" cy="9181185"/>
          </a:xfrm>
          <a:prstGeom prst="rect">
            <a:avLst/>
          </a:prstGeom>
          <a:ln w="12700">
            <a:miter lim="400000"/>
          </a:ln>
        </p:spPr>
        <p:txBody>
          <a:bodyPr lIns="50800" tIns="50800" rIns="50800" bIns="50800" anchor="t">
            <a:noAutofit/>
          </a:bodyPr>
          <a:lstStyle/>
          <a:p>
            <a:r>
              <a:rPr lang="en-US" dirty="0">
                <a:solidFill>
                  <a:srgbClr val="028DC5"/>
                </a:solidFill>
              </a:rPr>
              <a:t>REINFORCE-with-baseline vs. Actor-Critic</a:t>
            </a:r>
          </a:p>
          <a:p>
            <a:pPr marL="457200" indent="-457200">
              <a:buFont typeface="Arial" panose="020B0604020202020204" pitchFamily="34" charset="0"/>
              <a:buChar char="•"/>
            </a:pPr>
            <a:r>
              <a:rPr lang="en-US" sz="4000" b="0" dirty="0">
                <a:solidFill>
                  <a:srgbClr val="373737"/>
                </a:solidFill>
              </a:rPr>
              <a:t>REINFORCE-with-baseline method is not consider an actor–critic method because its state-value function is used only as a baseline, not as a critic</a:t>
            </a:r>
          </a:p>
          <a:p>
            <a:pPr marL="1727200" lvl="1" indent="-457200">
              <a:buFont typeface="Arial" panose="020B0604020202020204" pitchFamily="34" charset="0"/>
            </a:pPr>
            <a:r>
              <a:rPr lang="en-US" sz="3000" dirty="0"/>
              <a:t>Meaning that it is not used for </a:t>
            </a:r>
            <a:r>
              <a:rPr lang="en-US" sz="3000" dirty="0">
                <a:sym typeface="Trebuchet MS"/>
              </a:rPr>
              <a:t>bootstrapping</a:t>
            </a:r>
            <a:r>
              <a:rPr lang="en-US" sz="3000" dirty="0"/>
              <a:t>*, but only as a baseline for the state whose estimate is being updated</a:t>
            </a:r>
          </a:p>
          <a:p>
            <a:pPr marL="1727200" lvl="1" indent="-457200">
              <a:buFont typeface="Arial" panose="020B0604020202020204" pitchFamily="34" charset="0"/>
            </a:pPr>
            <a:r>
              <a:rPr lang="en-US" sz="3000" dirty="0"/>
              <a:t>Like all Monte Carlo methods it tends to learn slowly (produce estimates of high variance) and to be inconvenient to implement online or for continuing problems</a:t>
            </a:r>
          </a:p>
          <a:p>
            <a:pPr marL="457200" indent="-457200">
              <a:buFont typeface="Arial" panose="020B0604020202020204" pitchFamily="34" charset="0"/>
              <a:buChar char="•"/>
            </a:pPr>
            <a:r>
              <a:rPr lang="en-US" sz="4000" b="0" dirty="0">
                <a:solidFill>
                  <a:srgbClr val="373737"/>
                </a:solidFill>
              </a:rPr>
              <a:t>TD methods can eliminate these inconveniences, and through multi-step methods we can flexibly choose the degree of bootstrapping </a:t>
            </a:r>
          </a:p>
          <a:p>
            <a:pPr marL="457200" indent="-457200">
              <a:buFont typeface="Arial" panose="020B0604020202020204" pitchFamily="34" charset="0"/>
              <a:buChar char="•"/>
            </a:pPr>
            <a:r>
              <a:rPr lang="en-US" sz="4000" b="0" dirty="0">
                <a:solidFill>
                  <a:srgbClr val="373737"/>
                </a:solidFill>
              </a:rPr>
              <a:t>In order to gain these advantages in the case of policy gradient methods we use </a:t>
            </a:r>
            <a:r>
              <a:rPr lang="en-US" sz="4000" b="0" dirty="0">
                <a:solidFill>
                  <a:srgbClr val="373737"/>
                </a:solidFill>
                <a:sym typeface="Trebuchet MS"/>
              </a:rPr>
              <a:t>actor–critic methods</a:t>
            </a:r>
            <a:r>
              <a:rPr lang="en-US" sz="4000" b="0" dirty="0">
                <a:solidFill>
                  <a:srgbClr val="373737"/>
                </a:solidFill>
              </a:rPr>
              <a:t> with a bootstrapping critic</a:t>
            </a:r>
          </a:p>
        </p:txBody>
      </p:sp>
      <p:sp>
        <p:nvSpPr>
          <p:cNvPr id="462" name="Monte-Carlo with Value Function Approximation"/>
          <p:cNvSpPr txBox="1">
            <a:spLocks noGrp="1"/>
          </p:cNvSpPr>
          <p:nvPr>
            <p:ph type="title"/>
          </p:nvPr>
        </p:nvSpPr>
        <p:spPr>
          <a:prstGeom prst="rect">
            <a:avLst/>
          </a:prstGeom>
        </p:spPr>
        <p:txBody>
          <a:bodyPr/>
          <a:lstStyle/>
          <a:p>
            <a:r>
              <a:rPr lang="en-US" dirty="0"/>
              <a:t>REINFORCE with Baseline vs. Actor-Critic</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39</a:t>
            </a:fld>
            <a:endParaRPr/>
          </a:p>
        </p:txBody>
      </p:sp>
      <p:sp>
        <p:nvSpPr>
          <p:cNvPr id="9" name="* updating the value estimate for a state from the estimated values of subsequent states">
            <a:extLst>
              <a:ext uri="{FF2B5EF4-FFF2-40B4-BE49-F238E27FC236}">
                <a16:creationId xmlns:a16="http://schemas.microsoft.com/office/drawing/2014/main" id="{649EA244-9101-8A42-914A-4BB5CB4FBA66}"/>
              </a:ext>
            </a:extLst>
          </p:cNvPr>
          <p:cNvSpPr txBox="1"/>
          <p:nvPr/>
        </p:nvSpPr>
        <p:spPr>
          <a:xfrm>
            <a:off x="93141" y="11043255"/>
            <a:ext cx="14423177" cy="4801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lvl="1" indent="228600">
              <a:lnSpc>
                <a:spcPct val="90000"/>
              </a:lnSpc>
              <a:spcBef>
                <a:spcPts val="1000"/>
              </a:spcBef>
              <a:defRPr sz="1600"/>
            </a:pPr>
            <a:r>
              <a:rPr sz="2800" b="0" dirty="0"/>
              <a:t>* updating the value estimate for a state from the estimated values of subsequent states</a:t>
            </a:r>
          </a:p>
        </p:txBody>
      </p:sp>
    </p:spTree>
    <p:extLst>
      <p:ext uri="{BB962C8B-B14F-4D97-AF65-F5344CB8AC3E}">
        <p14:creationId xmlns:p14="http://schemas.microsoft.com/office/powerpoint/2010/main" val="30559413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ourse Agenda"/>
          <p:cNvSpPr txBox="1">
            <a:spLocks noGrp="1"/>
          </p:cNvSpPr>
          <p:nvPr>
            <p:ph type="title"/>
          </p:nvPr>
        </p:nvSpPr>
        <p:spPr>
          <a:prstGeom prst="rect">
            <a:avLst/>
          </a:prstGeom>
        </p:spPr>
        <p:txBody>
          <a:bodyPr/>
          <a:lstStyle/>
          <a:p>
            <a:r>
              <a:rPr lang="en-US" dirty="0"/>
              <a:t>Recap Lecture 1</a:t>
            </a:r>
            <a:endParaRPr dirty="0"/>
          </a:p>
        </p:txBody>
      </p:sp>
      <mc:AlternateContent xmlns:mc="http://schemas.openxmlformats.org/markup-compatibility/2006" xmlns:a14="http://schemas.microsoft.com/office/drawing/2010/main">
        <mc:Choice Requires="a14">
          <p:sp>
            <p:nvSpPr>
              <p:cNvPr id="227" name="Lecture 3…"/>
              <p:cNvSpPr txBox="1">
                <a:spLocks noGrp="1"/>
              </p:cNvSpPr>
              <p:nvPr>
                <p:ph type="body" sz="half" idx="1"/>
              </p:nvPr>
            </p:nvSpPr>
            <p:spPr>
              <a:xfrm>
                <a:off x="1689100" y="2756958"/>
                <a:ext cx="19582732" cy="9036514"/>
              </a:xfrm>
              <a:prstGeom prst="rect">
                <a:avLst/>
              </a:prstGeom>
              <a:ln w="12700">
                <a:miter lim="400000"/>
              </a:ln>
            </p:spPr>
            <p:txBody>
              <a:bodyPr lIns="50800" tIns="50800" rIns="50800" bIns="50800" anchor="t">
                <a:noAutofit/>
              </a:bodyPr>
              <a:lstStyle/>
              <a:p>
                <a:pPr marL="201168" indent="-201168" defTabSz="804672">
                  <a:spcBef>
                    <a:spcPts val="800"/>
                  </a:spcBef>
                </a:pPr>
                <a:r>
                  <a:rPr lang="en-US" sz="4400" dirty="0"/>
                  <a:t>MDP and Dynamic Programming</a:t>
                </a:r>
              </a:p>
              <a:p>
                <a:pPr lvl="1" hangingPunct="0">
                  <a:defRPr sz="3400" b="0">
                    <a:solidFill>
                      <a:srgbClr val="373737"/>
                    </a:solidFill>
                    <a:latin typeface="Amazon Ember"/>
                    <a:ea typeface="Amazon Ember"/>
                    <a:cs typeface="Amazon Ember"/>
                    <a:sym typeface="Amazon Ember"/>
                  </a:defRPr>
                </a:pPr>
                <a:r>
                  <a:rPr lang="en-US" sz="4400" dirty="0"/>
                  <a:t>You learned about the two main algorithms for computing optimal policies namely </a:t>
                </a:r>
                <a:r>
                  <a:rPr lang="en-US" sz="4400" b="1" dirty="0">
                    <a:solidFill>
                      <a:srgbClr val="FF9900"/>
                    </a:solidFill>
                  </a:rPr>
                  <a:t>value iteration </a:t>
                </a:r>
                <a:r>
                  <a:rPr lang="en-US" sz="4400" dirty="0"/>
                  <a:t>and </a:t>
                </a:r>
                <a:r>
                  <a:rPr lang="en-US" sz="4400" b="1" dirty="0">
                    <a:solidFill>
                      <a:srgbClr val="FF9900"/>
                    </a:solidFill>
                  </a:rPr>
                  <a:t>policy iteration</a:t>
                </a:r>
                <a:endParaRPr lang="en-US" sz="3600" b="1" dirty="0">
                  <a:solidFill>
                    <a:srgbClr val="FF9900"/>
                  </a:solidFill>
                </a:endParaRPr>
              </a:p>
              <a:p>
                <a:pPr lvl="1" hangingPunct="0">
                  <a:defRPr sz="3400" b="0">
                    <a:solidFill>
                      <a:srgbClr val="373737"/>
                    </a:solidFill>
                    <a:latin typeface="Amazon Ember"/>
                    <a:ea typeface="Amazon Ember"/>
                    <a:cs typeface="Amazon Ember"/>
                    <a:sym typeface="Amazon Ember"/>
                  </a:defRPr>
                </a:pPr>
                <a:r>
                  <a:rPr lang="en-US" sz="4400" dirty="0"/>
                  <a:t>We modeled the environment as a Markov decision process (MDP)</a:t>
                </a:r>
              </a:p>
              <a:p>
                <a:pPr lvl="1" hangingPunct="0">
                  <a:defRPr sz="3400" b="0">
                    <a:solidFill>
                      <a:srgbClr val="373737"/>
                    </a:solidFill>
                    <a:latin typeface="Amazon Ember"/>
                    <a:ea typeface="Amazon Ember"/>
                    <a:cs typeface="Amazon Ember"/>
                    <a:sym typeface="Amazon Ember"/>
                  </a:defRPr>
                </a:pPr>
                <a:r>
                  <a:rPr lang="en-US" sz="4400" dirty="0"/>
                  <a:t>We used a transition model to describe the probability of moving from one state to the other</a:t>
                </a:r>
              </a:p>
              <a:p>
                <a:pPr lvl="1" hangingPunct="0">
                  <a:defRPr sz="3400" b="0">
                    <a:solidFill>
                      <a:srgbClr val="373737"/>
                    </a:solidFill>
                    <a:latin typeface="Amazon Ember"/>
                    <a:ea typeface="Amazon Ember"/>
                    <a:cs typeface="Amazon Ember"/>
                    <a:sym typeface="Amazon Ember"/>
                  </a:defRPr>
                </a:pPr>
                <a:r>
                  <a:rPr lang="en-US" sz="4400" dirty="0"/>
                  <a:t>The transition model was used to find the best value function </a:t>
                </a:r>
                <a14:m>
                  <m:oMath xmlns:m="http://schemas.openxmlformats.org/officeDocument/2006/math">
                    <m:sSup>
                      <m:sSupPr>
                        <m:ctrlPr>
                          <a:rPr lang="ar-AE" sz="4400" b="1" i="1">
                            <a:solidFill>
                              <a:srgbClr val="FF9900"/>
                            </a:solidFill>
                            <a:latin typeface="Cambria Math" panose="02040503050406030204" pitchFamily="18" charset="0"/>
                          </a:rPr>
                        </m:ctrlPr>
                      </m:sSupPr>
                      <m:e>
                        <m:r>
                          <a:rPr lang="ar-AE" sz="4400" b="1">
                            <a:solidFill>
                              <a:srgbClr val="FF9900"/>
                            </a:solidFill>
                            <a:latin typeface="Cambria Math" panose="02040503050406030204" pitchFamily="18" charset="0"/>
                          </a:rPr>
                          <m:t>𝑉</m:t>
                        </m:r>
                      </m:e>
                      <m:sup>
                        <m:r>
                          <a:rPr lang="ar-AE" sz="4400" b="1">
                            <a:solidFill>
                              <a:srgbClr val="FF9900"/>
                            </a:solidFill>
                            <a:latin typeface="Cambria Math" panose="02040503050406030204" pitchFamily="18" charset="0"/>
                          </a:rPr>
                          <m:t>∗</m:t>
                        </m:r>
                      </m:sup>
                    </m:sSup>
                  </m:oMath>
                </a14:m>
                <a:r>
                  <a:rPr lang="ar-AE" sz="4400" b="1" dirty="0">
                    <a:solidFill>
                      <a:srgbClr val="FF9900"/>
                    </a:solidFill>
                  </a:rPr>
                  <a:t> </a:t>
                </a:r>
                <a:r>
                  <a:rPr lang="en-US" sz="4400" dirty="0"/>
                  <a:t>and the best policy </a:t>
                </a:r>
                <a14:m>
                  <m:oMath xmlns:m="http://schemas.openxmlformats.org/officeDocument/2006/math">
                    <m:sSup>
                      <m:sSupPr>
                        <m:ctrlPr>
                          <a:rPr lang="ar-AE" sz="4400" b="1" i="1">
                            <a:solidFill>
                              <a:srgbClr val="FF9900"/>
                            </a:solidFill>
                            <a:latin typeface="Cambria Math" panose="02040503050406030204" pitchFamily="18" charset="0"/>
                          </a:rPr>
                        </m:ctrlPr>
                      </m:sSupPr>
                      <m:e>
                        <m:r>
                          <a:rPr lang="ar-AE" sz="4400" b="1">
                            <a:solidFill>
                              <a:srgbClr val="FF9900"/>
                            </a:solidFill>
                            <a:latin typeface="Cambria Math" panose="02040503050406030204" pitchFamily="18" charset="0"/>
                          </a:rPr>
                          <m:t>𝜋</m:t>
                        </m:r>
                      </m:e>
                      <m:sup>
                        <m:r>
                          <a:rPr lang="ar-AE" sz="4400" b="1">
                            <a:solidFill>
                              <a:srgbClr val="FF9900"/>
                            </a:solidFill>
                            <a:latin typeface="Cambria Math" panose="02040503050406030204" pitchFamily="18" charset="0"/>
                          </a:rPr>
                          <m:t>∗</m:t>
                        </m:r>
                      </m:sup>
                    </m:sSup>
                  </m:oMath>
                </a14:m>
                <a:endParaRPr lang="en-US" sz="4400" b="1" dirty="0">
                  <a:solidFill>
                    <a:srgbClr val="FF9900"/>
                  </a:solidFill>
                </a:endParaRPr>
              </a:p>
            </p:txBody>
          </p:sp>
        </mc:Choice>
        <mc:Fallback xmlns="">
          <p:sp>
            <p:nvSpPr>
              <p:cNvPr id="227" name="Lecture 3…"/>
              <p:cNvSpPr txBox="1">
                <a:spLocks noGrp="1" noRot="1" noChangeAspect="1" noMove="1" noResize="1" noEditPoints="1" noAdjustHandles="1" noChangeArrowheads="1" noChangeShapeType="1" noTextEdit="1"/>
              </p:cNvSpPr>
              <p:nvPr>
                <p:ph type="body" sz="half" idx="1"/>
              </p:nvPr>
            </p:nvSpPr>
            <p:spPr>
              <a:xfrm>
                <a:off x="1689100" y="2756958"/>
                <a:ext cx="19582732" cy="9036514"/>
              </a:xfrm>
              <a:prstGeom prst="rect">
                <a:avLst/>
              </a:prstGeom>
              <a:blipFill>
                <a:blip r:embed="rId3"/>
                <a:stretch>
                  <a:fillRect l="-1426" t="-1262" r="-259"/>
                </a:stretch>
              </a:blipFill>
              <a:ln w="12700">
                <a:miter lim="400000"/>
              </a:ln>
            </p:spPr>
            <p:txBody>
              <a:bodyPr/>
              <a:lstStyle/>
              <a:p>
                <a:r>
                  <a:rPr lang="en-US">
                    <a:noFill/>
                  </a:rPr>
                  <a:t> </a:t>
                </a:r>
              </a:p>
            </p:txBody>
          </p:sp>
        </mc:Fallback>
      </mc:AlternateContent>
      <p:sp>
        <p:nvSpPr>
          <p:cNvPr id="228" name="Slide Number"/>
          <p:cNvSpPr txBox="1">
            <a:spLocks noGrp="1"/>
          </p:cNvSpPr>
          <p:nvPr>
            <p:ph type="sldNum" sz="quarter" idx="2"/>
          </p:nvPr>
        </p:nvSpPr>
        <p:spPr>
          <a:xfrm>
            <a:off x="637116" y="12858937"/>
            <a:ext cx="292914" cy="457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Tree>
    <p:extLst>
      <p:ext uri="{BB962C8B-B14F-4D97-AF65-F5344CB8AC3E}">
        <p14:creationId xmlns:p14="http://schemas.microsoft.com/office/powerpoint/2010/main" val="2004298506"/>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3" name="Linear Monte-Carlo Function Approximation…"/>
              <p:cNvSpPr txBox="1">
                <a:spLocks noGrp="1"/>
              </p:cNvSpPr>
              <p:nvPr>
                <p:ph type="body" idx="1"/>
              </p:nvPr>
            </p:nvSpPr>
            <p:spPr>
              <a:xfrm>
                <a:off x="1689100" y="2756958"/>
                <a:ext cx="21005800" cy="9181185"/>
              </a:xfrm>
              <a:prstGeom prst="rect">
                <a:avLst/>
              </a:prstGeom>
              <a:ln w="12700">
                <a:miter lim="400000"/>
              </a:ln>
            </p:spPr>
            <p:txBody>
              <a:bodyPr lIns="50800" tIns="50800" rIns="50800" bIns="50800" anchor="t">
                <a:noAutofit/>
              </a:bodyPr>
              <a:lstStyle/>
              <a:p>
                <a:pPr marL="457200" indent="-457200">
                  <a:buFont typeface="Arial" panose="020B0604020202020204" pitchFamily="34" charset="0"/>
                  <a:buChar char="•"/>
                </a:pPr>
                <a:r>
                  <a:rPr lang="en-US" sz="4000" b="0" dirty="0">
                    <a:solidFill>
                      <a:srgbClr val="373737"/>
                    </a:solidFill>
                  </a:rPr>
                  <a:t>If the value function is learned in addition to the policy, we would get Actor-Critic algorithm.</a:t>
                </a:r>
              </a:p>
              <a:p>
                <a:pPr marL="457200" indent="-457200">
                  <a:buFont typeface="Arial" panose="020B0604020202020204" pitchFamily="34" charset="0"/>
                  <a:buChar char="•"/>
                </a:pPr>
                <a:r>
                  <a:rPr lang="en-US" sz="4000" b="0" dirty="0">
                    <a:solidFill>
                      <a:srgbClr val="373737"/>
                    </a:solidFill>
                  </a:rPr>
                  <a:t>Analog of the TD methods we’ve seen: TD(0), SARSA(0), and Q-learning</a:t>
                </a:r>
              </a:p>
              <a:p>
                <a:pPr marL="457200" indent="-457200">
                  <a:buFont typeface="Arial" panose="020B0604020202020204" pitchFamily="34" charset="0"/>
                  <a:buChar char="•"/>
                </a:pPr>
                <a:r>
                  <a:rPr lang="en-US" sz="4000" b="0" dirty="0">
                    <a:solidFill>
                      <a:srgbClr val="373737"/>
                    </a:solidFill>
                  </a:rPr>
                  <a:t>They are fully online and incremental, yet avoid the complexities of eligibility traces.</a:t>
                </a:r>
              </a:p>
              <a:p>
                <a:pPr marL="457200" indent="-457200">
                  <a:buFont typeface="Arial" panose="020B0604020202020204" pitchFamily="34" charset="0"/>
                  <a:buChar char="•"/>
                </a:pPr>
                <a:r>
                  <a:rPr lang="en-US" sz="4000" b="0" dirty="0">
                    <a:solidFill>
                      <a:srgbClr val="373737"/>
                    </a:solidFill>
                  </a:rPr>
                  <a:t>They are a special case of the eligibility trace methods, easier to understand</a:t>
                </a:r>
              </a:p>
              <a:p>
                <a:r>
                  <a:rPr lang="en-US" dirty="0">
                    <a:solidFill>
                      <a:srgbClr val="028DC5"/>
                    </a:solidFill>
                    <a:sym typeface="Calibri"/>
                  </a:rPr>
                  <a:t>Critic</a:t>
                </a:r>
                <a:endParaRPr lang="en-US" sz="3200" dirty="0">
                  <a:solidFill>
                    <a:srgbClr val="028DC5"/>
                  </a:solidFill>
                  <a:sym typeface="Calibri"/>
                </a:endParaRPr>
              </a:p>
              <a:p>
                <a:pPr marL="1727200" lvl="1" indent="-457200">
                  <a:buFont typeface="Arial" panose="020B0604020202020204" pitchFamily="34" charset="0"/>
                </a:pPr>
                <a:r>
                  <a:rPr lang="en-US" sz="3200" dirty="0"/>
                  <a:t>Updates value function parameters w and depending on the algorithm, it could be action-value </a:t>
                </a:r>
                <a14:m>
                  <m:oMath xmlns:m="http://schemas.openxmlformats.org/officeDocument/2006/math">
                    <m:r>
                      <a:rPr lang="en-US" sz="3200">
                        <a:latin typeface="Cambria Math" panose="02040503050406030204" pitchFamily="18" charset="0"/>
                      </a:rPr>
                      <m:t>𝑄</m:t>
                    </m:r>
                    <m:r>
                      <a:rPr lang="en-US" sz="3200">
                        <a:latin typeface="Cambria Math" panose="02040503050406030204" pitchFamily="18" charset="0"/>
                      </a:rPr>
                      <m:t>(</m:t>
                    </m:r>
                    <m:r>
                      <a:rPr lang="en-US" sz="3200">
                        <a:latin typeface="Cambria Math" panose="02040503050406030204" pitchFamily="18" charset="0"/>
                      </a:rPr>
                      <m:t>𝑎</m:t>
                    </m:r>
                    <m:r>
                      <a:rPr lang="en-US" sz="3200">
                        <a:latin typeface="Cambria Math" panose="02040503050406030204" pitchFamily="18" charset="0"/>
                      </a:rPr>
                      <m:t>|</m:t>
                    </m:r>
                    <m:r>
                      <a:rPr lang="en-US" sz="3200">
                        <a:latin typeface="Cambria Math" panose="02040503050406030204" pitchFamily="18" charset="0"/>
                      </a:rPr>
                      <m:t>𝑠</m:t>
                    </m:r>
                    <m:r>
                      <a:rPr lang="en-US" sz="3200">
                        <a:latin typeface="Cambria Math" panose="02040503050406030204" pitchFamily="18" charset="0"/>
                      </a:rPr>
                      <m:t>,</m:t>
                    </m:r>
                    <m:r>
                      <a:rPr lang="en-US" sz="3200">
                        <a:latin typeface="Cambria Math" panose="02040503050406030204" pitchFamily="18" charset="0"/>
                      </a:rPr>
                      <m:t>𝑤</m:t>
                    </m:r>
                    <m:r>
                      <a:rPr lang="en-US" sz="3200">
                        <a:latin typeface="Cambria Math" panose="02040503050406030204" pitchFamily="18" charset="0"/>
                      </a:rPr>
                      <m:t>)</m:t>
                    </m:r>
                  </m:oMath>
                </a14:m>
                <a:r>
                  <a:rPr lang="en-US" sz="3200" dirty="0"/>
                  <a:t> or state-value </a:t>
                </a:r>
                <a14:m>
                  <m:oMath xmlns:m="http://schemas.openxmlformats.org/officeDocument/2006/math">
                    <m:r>
                      <a:rPr lang="en-US" sz="3200">
                        <a:latin typeface="Cambria Math" panose="02040503050406030204" pitchFamily="18" charset="0"/>
                      </a:rPr>
                      <m:t>𝑉</m:t>
                    </m:r>
                    <m:r>
                      <a:rPr lang="en-US" sz="3200">
                        <a:latin typeface="Cambria Math" panose="02040503050406030204" pitchFamily="18" charset="0"/>
                      </a:rPr>
                      <m:t>(</m:t>
                    </m:r>
                    <m:r>
                      <a:rPr lang="en-US" sz="3200">
                        <a:latin typeface="Cambria Math" panose="02040503050406030204" pitchFamily="18" charset="0"/>
                      </a:rPr>
                      <m:t>𝑠</m:t>
                    </m:r>
                    <m:r>
                      <a:rPr lang="en-US" sz="3200">
                        <a:latin typeface="Cambria Math" panose="02040503050406030204" pitchFamily="18" charset="0"/>
                      </a:rPr>
                      <m:t>,</m:t>
                    </m:r>
                    <m:r>
                      <a:rPr lang="en-US" sz="3200">
                        <a:latin typeface="Cambria Math" panose="02040503050406030204" pitchFamily="18" charset="0"/>
                      </a:rPr>
                      <m:t>𝑤</m:t>
                    </m:r>
                    <m:r>
                      <a:rPr lang="en-US" sz="3200">
                        <a:latin typeface="Cambria Math" panose="02040503050406030204" pitchFamily="18" charset="0"/>
                      </a:rPr>
                      <m:t>)</m:t>
                    </m:r>
                  </m:oMath>
                </a14:m>
                <a:endParaRPr lang="en-US" sz="3200" dirty="0"/>
              </a:p>
              <a:p>
                <a:r>
                  <a:rPr lang="en-US" dirty="0">
                    <a:solidFill>
                      <a:srgbClr val="028DC5"/>
                    </a:solidFill>
                    <a:sym typeface="Calibri"/>
                  </a:rPr>
                  <a:t>Actor</a:t>
                </a:r>
                <a:endParaRPr lang="en-US" sz="3200" dirty="0">
                  <a:solidFill>
                    <a:srgbClr val="028DC5"/>
                  </a:solidFill>
                  <a:sym typeface="Calibri"/>
                </a:endParaRPr>
              </a:p>
              <a:p>
                <a:pPr marL="457200" indent="-457200">
                  <a:buFont typeface="Arial" panose="020B0604020202020204" pitchFamily="34" charset="0"/>
                  <a:buChar char="•"/>
                </a:pPr>
                <a:r>
                  <a:rPr lang="en-US" sz="4000" b="0" dirty="0">
                    <a:solidFill>
                      <a:srgbClr val="373737"/>
                    </a:solidFill>
                  </a:rPr>
                  <a:t>Updates policy parameters </a:t>
                </a:r>
                <a14:m>
                  <m:oMath xmlns:m="http://schemas.openxmlformats.org/officeDocument/2006/math">
                    <m:r>
                      <a:rPr lang="en-US" sz="4000" b="0">
                        <a:solidFill>
                          <a:srgbClr val="373737"/>
                        </a:solidFill>
                        <a:latin typeface="Cambria Math" panose="02040503050406030204" pitchFamily="18" charset="0"/>
                      </a:rPr>
                      <m:t>𝜃</m:t>
                    </m:r>
                  </m:oMath>
                </a14:m>
                <a:r>
                  <a:rPr lang="en-US" sz="4000" b="0" dirty="0">
                    <a:solidFill>
                      <a:srgbClr val="373737"/>
                    </a:solidFill>
                  </a:rPr>
                  <a:t>, in the direction suggested by the critic </a:t>
                </a:r>
                <a14:m>
                  <m:oMath xmlns:m="http://schemas.openxmlformats.org/officeDocument/2006/math">
                    <m:r>
                      <a:rPr lang="en-US" sz="4000" b="0">
                        <a:solidFill>
                          <a:srgbClr val="373737"/>
                        </a:solidFill>
                        <a:latin typeface="Cambria Math" panose="02040503050406030204" pitchFamily="18" charset="0"/>
                      </a:rPr>
                      <m:t>𝜋</m:t>
                    </m:r>
                    <m:r>
                      <a:rPr lang="en-US" sz="4000" b="0">
                        <a:solidFill>
                          <a:srgbClr val="373737"/>
                        </a:solidFill>
                        <a:latin typeface="Cambria Math" panose="02040503050406030204" pitchFamily="18" charset="0"/>
                      </a:rPr>
                      <m:t>(</m:t>
                    </m:r>
                    <m:r>
                      <a:rPr lang="en-US" sz="4000" b="0">
                        <a:solidFill>
                          <a:srgbClr val="373737"/>
                        </a:solidFill>
                        <a:latin typeface="Cambria Math" panose="02040503050406030204" pitchFamily="18" charset="0"/>
                      </a:rPr>
                      <m:t>𝑎</m:t>
                    </m:r>
                    <m:r>
                      <a:rPr lang="en-US" sz="4000" b="0">
                        <a:solidFill>
                          <a:srgbClr val="373737"/>
                        </a:solidFill>
                        <a:latin typeface="Cambria Math" panose="02040503050406030204" pitchFamily="18" charset="0"/>
                      </a:rPr>
                      <m:t>|</m:t>
                    </m:r>
                    <m:r>
                      <a:rPr lang="en-US" sz="4000" b="0">
                        <a:solidFill>
                          <a:srgbClr val="373737"/>
                        </a:solidFill>
                        <a:latin typeface="Cambria Math" panose="02040503050406030204" pitchFamily="18" charset="0"/>
                      </a:rPr>
                      <m:t>𝑠</m:t>
                    </m:r>
                    <m:r>
                      <a:rPr lang="en-US" sz="4000" b="0">
                        <a:solidFill>
                          <a:srgbClr val="373737"/>
                        </a:solidFill>
                        <a:latin typeface="Cambria Math" panose="02040503050406030204" pitchFamily="18" charset="0"/>
                      </a:rPr>
                      <m:t>,</m:t>
                    </m:r>
                    <m:r>
                      <a:rPr lang="en-US" sz="4000" b="0">
                        <a:solidFill>
                          <a:srgbClr val="373737"/>
                        </a:solidFill>
                        <a:latin typeface="Cambria Math" panose="02040503050406030204" pitchFamily="18" charset="0"/>
                      </a:rPr>
                      <m:t>𝜃</m:t>
                    </m:r>
                    <m:r>
                      <a:rPr lang="en-US" sz="4000" b="0">
                        <a:solidFill>
                          <a:srgbClr val="373737"/>
                        </a:solidFill>
                        <a:latin typeface="Cambria Math" panose="02040503050406030204" pitchFamily="18" charset="0"/>
                      </a:rPr>
                      <m:t>)</m:t>
                    </m:r>
                  </m:oMath>
                </a14:m>
                <a:endParaRPr lang="en-US" sz="4000" b="0" dirty="0">
                  <a:solidFill>
                    <a:srgbClr val="373737"/>
                  </a:solidFill>
                </a:endParaRPr>
              </a:p>
            </p:txBody>
          </p:sp>
        </mc:Choice>
        <mc:Fallback xmlns="">
          <p:sp>
            <p:nvSpPr>
              <p:cNvPr id="463" name="Linear Monte-Carlo Function Approximation…"/>
              <p:cNvSpPr txBox="1">
                <a:spLocks noGrp="1" noRot="1" noChangeAspect="1" noMove="1" noResize="1" noEditPoints="1" noAdjustHandles="1" noChangeArrowheads="1" noChangeShapeType="1" noTextEdit="1"/>
              </p:cNvSpPr>
              <p:nvPr>
                <p:ph type="body" idx="1"/>
              </p:nvPr>
            </p:nvSpPr>
            <p:spPr>
              <a:xfrm>
                <a:off x="1689100" y="2756958"/>
                <a:ext cx="21005800" cy="9181185"/>
              </a:xfrm>
              <a:prstGeom prst="rect">
                <a:avLst/>
              </a:prstGeom>
              <a:blipFill>
                <a:blip r:embed="rId3"/>
                <a:stretch>
                  <a:fillRect l="-1088" t="-1105"/>
                </a:stretch>
              </a:blipFill>
              <a:ln w="12700">
                <a:miter lim="400000"/>
              </a:ln>
            </p:spPr>
            <p:txBody>
              <a:bodyPr/>
              <a:lstStyle/>
              <a:p>
                <a:r>
                  <a:rPr lang="en-US">
                    <a:noFill/>
                  </a:rPr>
                  <a:t> </a:t>
                </a:r>
              </a:p>
            </p:txBody>
          </p:sp>
        </mc:Fallback>
      </mc:AlternateContent>
      <p:sp>
        <p:nvSpPr>
          <p:cNvPr id="462" name="Monte-Carlo with Value Function Approximation"/>
          <p:cNvSpPr txBox="1">
            <a:spLocks noGrp="1"/>
          </p:cNvSpPr>
          <p:nvPr>
            <p:ph type="title"/>
          </p:nvPr>
        </p:nvSpPr>
        <p:spPr>
          <a:prstGeom prst="rect">
            <a:avLst/>
          </a:prstGeom>
        </p:spPr>
        <p:txBody>
          <a:bodyPr/>
          <a:lstStyle/>
          <a:p>
            <a:r>
              <a:rPr lang="en-US" dirty="0"/>
              <a:t>One Step Actor–Critic Methods</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40</a:t>
            </a:fld>
            <a:endParaRPr/>
          </a:p>
        </p:txBody>
      </p:sp>
    </p:spTree>
    <p:extLst>
      <p:ext uri="{BB962C8B-B14F-4D97-AF65-F5344CB8AC3E}">
        <p14:creationId xmlns:p14="http://schemas.microsoft.com/office/powerpoint/2010/main" val="2671539233"/>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3" name="Linear Monte-Carlo Function Approximation…"/>
              <p:cNvSpPr txBox="1">
                <a:spLocks noGrp="1"/>
              </p:cNvSpPr>
              <p:nvPr>
                <p:ph type="body" idx="1"/>
              </p:nvPr>
            </p:nvSpPr>
            <p:spPr>
              <a:xfrm>
                <a:off x="1689100" y="2756958"/>
                <a:ext cx="21005800" cy="9181185"/>
              </a:xfrm>
              <a:prstGeom prst="rect">
                <a:avLst/>
              </a:prstGeom>
              <a:ln w="12700">
                <a:miter lim="400000"/>
              </a:ln>
            </p:spPr>
            <p:txBody>
              <a:bodyPr lIns="50800" tIns="50800" rIns="50800" bIns="50800" anchor="t">
                <a:noAutofit/>
              </a:bodyPr>
              <a:lstStyle/>
              <a:p>
                <a:r>
                  <a:rPr lang="en-US" sz="3200" dirty="0">
                    <a:solidFill>
                      <a:srgbClr val="028DC5"/>
                    </a:solidFill>
                  </a:rPr>
                  <a:t>One step Actor–Critic Methods</a:t>
                </a:r>
              </a:p>
              <a:p>
                <a:pPr marL="457200" indent="-457200">
                  <a:buFont typeface="Arial" panose="020B0604020202020204" pitchFamily="34" charset="0"/>
                  <a:buChar char="•"/>
                </a:pPr>
                <a:r>
                  <a:rPr lang="en-US" sz="4000" b="0" dirty="0">
                    <a:solidFill>
                      <a:srgbClr val="373737"/>
                    </a:solidFill>
                  </a:rPr>
                  <a:t>One-step actor–critic methods replace the full return of REINFORCE with the one-step return*:</a:t>
                </a:r>
              </a:p>
              <a:p>
                <a:pPr marL="2540000" lvl="4" indent="0">
                  <a:buNone/>
                </a:pPr>
                <a14:m>
                  <m:oMathPara xmlns:m="http://schemas.openxmlformats.org/officeDocument/2006/math">
                    <m:oMathParaPr>
                      <m:jc m:val="left"/>
                    </m:oMathParaPr>
                    <m:oMath xmlns:m="http://schemas.openxmlformats.org/officeDocument/2006/math">
                      <m:sSub>
                        <m:sSubPr>
                          <m:ctrlPr>
                            <a:rPr lang="ar-AE" sz="3600" i="1">
                              <a:latin typeface="Cambria Math" panose="02040503050406030204" pitchFamily="18" charset="0"/>
                            </a:rPr>
                          </m:ctrlPr>
                        </m:sSubPr>
                        <m:e>
                          <m:r>
                            <a:rPr lang="ar-AE" sz="3600">
                              <a:latin typeface="Cambria Math" panose="02040503050406030204" pitchFamily="18" charset="0"/>
                            </a:rPr>
                            <m:t>𝜃</m:t>
                          </m:r>
                        </m:e>
                        <m:sub>
                          <m:r>
                            <a:rPr lang="ar-AE" sz="3600">
                              <a:latin typeface="Cambria Math" panose="02040503050406030204" pitchFamily="18" charset="0"/>
                            </a:rPr>
                            <m:t>𝑡</m:t>
                          </m:r>
                          <m:r>
                            <a:rPr lang="ar-AE" sz="3600">
                              <a:latin typeface="Cambria Math" panose="02040503050406030204" pitchFamily="18" charset="0"/>
                            </a:rPr>
                            <m:t>+1</m:t>
                          </m:r>
                        </m:sub>
                      </m:sSub>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𝜃</m:t>
                          </m:r>
                        </m:e>
                        <m:sub>
                          <m:r>
                            <a:rPr lang="ar-AE" sz="3600">
                              <a:latin typeface="Cambria Math" panose="02040503050406030204" pitchFamily="18" charset="0"/>
                            </a:rPr>
                            <m:t>𝑡</m:t>
                          </m:r>
                        </m:sub>
                      </m:sSub>
                      <m:r>
                        <a:rPr lang="ar-AE" sz="3600">
                          <a:latin typeface="Cambria Math" panose="02040503050406030204" pitchFamily="18" charset="0"/>
                        </a:rPr>
                        <m:t>+</m:t>
                      </m:r>
                      <m:r>
                        <a:rPr lang="ar-AE" sz="3600">
                          <a:latin typeface="Cambria Math" panose="02040503050406030204" pitchFamily="18" charset="0"/>
                        </a:rPr>
                        <m:t>𝛼</m:t>
                      </m:r>
                      <m:r>
                        <a:rPr lang="ar-AE" sz="3600">
                          <a:latin typeface="Cambria Math" panose="02040503050406030204" pitchFamily="18" charset="0"/>
                        </a:rPr>
                        <m:t>(</m:t>
                      </m:r>
                      <m:sSub>
                        <m:sSubPr>
                          <m:ctrlPr>
                            <a:rPr lang="ar-AE" sz="3600" i="1" smtClean="0">
                              <a:solidFill>
                                <a:schemeClr val="accent1">
                                  <a:lumMod val="75000"/>
                                </a:schemeClr>
                              </a:solidFill>
                              <a:latin typeface="Cambria Math" panose="02040503050406030204" pitchFamily="18" charset="0"/>
                            </a:rPr>
                          </m:ctrlPr>
                        </m:sSubPr>
                        <m:e>
                          <m:r>
                            <a:rPr lang="ar-AE" sz="3600">
                              <a:solidFill>
                                <a:schemeClr val="accent1">
                                  <a:lumMod val="75000"/>
                                </a:schemeClr>
                              </a:solidFill>
                              <a:latin typeface="Cambria Math" panose="02040503050406030204" pitchFamily="18" charset="0"/>
                            </a:rPr>
                            <m:t>𝐺</m:t>
                          </m:r>
                        </m:e>
                        <m:sub>
                          <m:r>
                            <a:rPr lang="ar-AE" sz="3600">
                              <a:solidFill>
                                <a:schemeClr val="accent1">
                                  <a:lumMod val="75000"/>
                                </a:schemeClr>
                              </a:solidFill>
                              <a:latin typeface="Cambria Math" panose="02040503050406030204" pitchFamily="18" charset="0"/>
                            </a:rPr>
                            <m:t>𝑡</m:t>
                          </m:r>
                          <m:r>
                            <a:rPr lang="ar-AE" sz="3600">
                              <a:solidFill>
                                <a:schemeClr val="accent1">
                                  <a:lumMod val="75000"/>
                                </a:schemeClr>
                              </a:solidFill>
                              <a:latin typeface="Cambria Math" panose="02040503050406030204" pitchFamily="18" charset="0"/>
                            </a:rPr>
                            <m:t>:</m:t>
                          </m:r>
                          <m:r>
                            <a:rPr lang="ar-AE" sz="3600">
                              <a:solidFill>
                                <a:schemeClr val="accent1">
                                  <a:lumMod val="75000"/>
                                </a:schemeClr>
                              </a:solidFill>
                              <a:latin typeface="Cambria Math" panose="02040503050406030204" pitchFamily="18" charset="0"/>
                            </a:rPr>
                            <m:t>𝑡</m:t>
                          </m:r>
                          <m:r>
                            <a:rPr lang="ar-AE" sz="3600">
                              <a:solidFill>
                                <a:schemeClr val="accent1">
                                  <a:lumMod val="75000"/>
                                </a:schemeClr>
                              </a:solidFill>
                              <a:latin typeface="Cambria Math" panose="02040503050406030204" pitchFamily="18" charset="0"/>
                            </a:rPr>
                            <m:t>+1</m:t>
                          </m:r>
                        </m:sub>
                      </m:sSub>
                      <m:r>
                        <a:rPr lang="ar-AE" sz="3600">
                          <a:latin typeface="Cambria Math" panose="02040503050406030204" pitchFamily="18" charset="0"/>
                        </a:rPr>
                        <m:t>−</m:t>
                      </m:r>
                      <m:limUpp>
                        <m:limUppPr>
                          <m:ctrlPr>
                            <a:rPr lang="ar-AE" sz="3600" i="1">
                              <a:latin typeface="Cambria Math" panose="02040503050406030204" pitchFamily="18" charset="0"/>
                            </a:rPr>
                          </m:ctrlPr>
                        </m:limUppPr>
                        <m:e>
                          <m:r>
                            <a:rPr lang="ar-AE" sz="3600">
                              <a:latin typeface="Cambria Math" panose="02040503050406030204" pitchFamily="18" charset="0"/>
                            </a:rPr>
                            <m:t>𝑉</m:t>
                          </m:r>
                        </m:e>
                        <m:lim>
                          <m:r>
                            <a:rPr lang="ar-AE" sz="3600">
                              <a:latin typeface="Cambria Math" panose="02040503050406030204" pitchFamily="18" charset="0"/>
                            </a:rPr>
                            <m:t>̂</m:t>
                          </m:r>
                        </m:lim>
                      </m:limUpp>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𝑆</m:t>
                          </m:r>
                        </m:e>
                        <m:sub>
                          <m:r>
                            <a:rPr lang="ar-AE" sz="3600">
                              <a:latin typeface="Cambria Math" panose="02040503050406030204" pitchFamily="18" charset="0"/>
                            </a:rPr>
                            <m:t>𝑡</m:t>
                          </m:r>
                        </m:sub>
                      </m:sSub>
                      <m:r>
                        <a:rPr lang="ar-AE" sz="3600">
                          <a:latin typeface="Cambria Math" panose="02040503050406030204" pitchFamily="18" charset="0"/>
                        </a:rPr>
                        <m:t>,</m:t>
                      </m:r>
                      <m:r>
                        <a:rPr lang="ar-AE" sz="3600">
                          <a:latin typeface="Cambria Math" panose="02040503050406030204" pitchFamily="18" charset="0"/>
                        </a:rPr>
                        <m:t>𝒘</m:t>
                      </m:r>
                      <m:r>
                        <a:rPr lang="ar-AE" sz="3600">
                          <a:latin typeface="Cambria Math" panose="02040503050406030204" pitchFamily="18" charset="0"/>
                        </a:rPr>
                        <m:t>))</m:t>
                      </m:r>
                      <m:f>
                        <m:fPr>
                          <m:ctrlPr>
                            <a:rPr lang="ar-AE" sz="3600" i="1">
                              <a:latin typeface="Cambria Math" panose="02040503050406030204" pitchFamily="18" charset="0"/>
                            </a:rPr>
                          </m:ctrlPr>
                        </m:fPr>
                        <m:num>
                          <m:r>
                            <a:rPr lang="ar-AE" sz="3600">
                              <a:latin typeface="Cambria Math" panose="02040503050406030204" pitchFamily="18" charset="0"/>
                            </a:rPr>
                            <m:t>𝛻𝜋</m:t>
                          </m:r>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𝐴</m:t>
                              </m:r>
                            </m:e>
                            <m:sub>
                              <m:r>
                                <a:rPr lang="ar-AE" sz="3600">
                                  <a:latin typeface="Cambria Math" panose="02040503050406030204" pitchFamily="18" charset="0"/>
                                </a:rPr>
                                <m:t>𝑡</m:t>
                              </m:r>
                            </m:sub>
                          </m:sSub>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𝑆</m:t>
                              </m:r>
                            </m:e>
                            <m:sub>
                              <m:r>
                                <a:rPr lang="ar-AE" sz="3600">
                                  <a:latin typeface="Cambria Math" panose="02040503050406030204" pitchFamily="18" charset="0"/>
                                </a:rPr>
                                <m:t>𝑡</m:t>
                              </m:r>
                            </m:sub>
                          </m:sSub>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𝜽</m:t>
                              </m:r>
                            </m:e>
                            <m:sub>
                              <m:r>
                                <a:rPr lang="ar-AE" sz="3600">
                                  <a:latin typeface="Cambria Math" panose="02040503050406030204" pitchFamily="18" charset="0"/>
                                </a:rPr>
                                <m:t>𝑡</m:t>
                              </m:r>
                            </m:sub>
                          </m:sSub>
                          <m:r>
                            <a:rPr lang="ar-AE" sz="3600">
                              <a:latin typeface="Cambria Math" panose="02040503050406030204" pitchFamily="18" charset="0"/>
                            </a:rPr>
                            <m:t>)</m:t>
                          </m:r>
                        </m:num>
                        <m:den>
                          <m:r>
                            <a:rPr lang="ar-AE" sz="3600">
                              <a:latin typeface="Cambria Math" panose="02040503050406030204" pitchFamily="18" charset="0"/>
                            </a:rPr>
                            <m:t>𝜋</m:t>
                          </m:r>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𝐴</m:t>
                              </m:r>
                            </m:e>
                            <m:sub>
                              <m:r>
                                <a:rPr lang="ar-AE" sz="3600">
                                  <a:latin typeface="Cambria Math" panose="02040503050406030204" pitchFamily="18" charset="0"/>
                                </a:rPr>
                                <m:t>𝑡</m:t>
                              </m:r>
                            </m:sub>
                          </m:sSub>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𝑆</m:t>
                              </m:r>
                            </m:e>
                            <m:sub>
                              <m:r>
                                <a:rPr lang="ar-AE" sz="3600">
                                  <a:latin typeface="Cambria Math" panose="02040503050406030204" pitchFamily="18" charset="0"/>
                                </a:rPr>
                                <m:t>𝑡</m:t>
                              </m:r>
                            </m:sub>
                          </m:sSub>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𝜽</m:t>
                              </m:r>
                            </m:e>
                            <m:sub>
                              <m:r>
                                <a:rPr lang="ar-AE" sz="3600">
                                  <a:latin typeface="Cambria Math" panose="02040503050406030204" pitchFamily="18" charset="0"/>
                                </a:rPr>
                                <m:t>𝑡</m:t>
                              </m:r>
                            </m:sub>
                          </m:sSub>
                          <m:r>
                            <a:rPr lang="ar-AE" sz="3600">
                              <a:latin typeface="Cambria Math" panose="02040503050406030204" pitchFamily="18" charset="0"/>
                            </a:rPr>
                            <m:t>)</m:t>
                          </m:r>
                        </m:den>
                      </m:f>
                    </m:oMath>
                  </m:oMathPara>
                </a14:m>
                <a:endParaRPr lang="ar-AE" sz="3600" dirty="0"/>
              </a:p>
              <a:p>
                <a:pPr marL="2540000" lvl="4" indent="0">
                  <a:buNone/>
                </a:pPr>
                <a:r>
                  <a:rPr lang="en-US" sz="3600" dirty="0"/>
                  <a:t>	</a:t>
                </a:r>
                <a14:m>
                  <m:oMath xmlns:m="http://schemas.openxmlformats.org/officeDocument/2006/math">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𝜃</m:t>
                        </m:r>
                      </m:e>
                      <m:sub>
                        <m:r>
                          <a:rPr lang="ar-AE" sz="3600">
                            <a:latin typeface="Cambria Math" panose="02040503050406030204" pitchFamily="18" charset="0"/>
                          </a:rPr>
                          <m:t>𝑡</m:t>
                        </m:r>
                      </m:sub>
                    </m:sSub>
                    <m:r>
                      <a:rPr lang="ar-AE" sz="3600">
                        <a:latin typeface="Cambria Math" panose="02040503050406030204" pitchFamily="18" charset="0"/>
                      </a:rPr>
                      <m:t>+</m:t>
                    </m:r>
                    <m:r>
                      <a:rPr lang="ar-AE" sz="3600">
                        <a:latin typeface="Cambria Math" panose="02040503050406030204" pitchFamily="18" charset="0"/>
                      </a:rPr>
                      <m:t>𝛼</m:t>
                    </m:r>
                    <m:r>
                      <a:rPr lang="ar-AE" sz="3600">
                        <a:latin typeface="Cambria Math" panose="02040503050406030204" pitchFamily="18" charset="0"/>
                      </a:rPr>
                      <m:t>(</m:t>
                    </m:r>
                    <m:sSub>
                      <m:sSubPr>
                        <m:ctrlPr>
                          <a:rPr lang="ar-AE" sz="3600" i="1" smtClean="0">
                            <a:solidFill>
                              <a:schemeClr val="accent1">
                                <a:lumMod val="75000"/>
                              </a:schemeClr>
                            </a:solidFill>
                            <a:latin typeface="Cambria Math" panose="02040503050406030204" pitchFamily="18" charset="0"/>
                          </a:rPr>
                        </m:ctrlPr>
                      </m:sSubPr>
                      <m:e>
                        <m:r>
                          <a:rPr lang="ar-AE" sz="3600">
                            <a:solidFill>
                              <a:schemeClr val="accent1">
                                <a:lumMod val="75000"/>
                              </a:schemeClr>
                            </a:solidFill>
                            <a:latin typeface="Cambria Math" panose="02040503050406030204" pitchFamily="18" charset="0"/>
                          </a:rPr>
                          <m:t>𝑅</m:t>
                        </m:r>
                      </m:e>
                      <m:sub>
                        <m:r>
                          <a:rPr lang="ar-AE" sz="3600">
                            <a:solidFill>
                              <a:schemeClr val="accent1">
                                <a:lumMod val="75000"/>
                              </a:schemeClr>
                            </a:solidFill>
                            <a:latin typeface="Cambria Math" panose="02040503050406030204" pitchFamily="18" charset="0"/>
                          </a:rPr>
                          <m:t>𝑡</m:t>
                        </m:r>
                        <m:r>
                          <a:rPr lang="ar-AE" sz="3600">
                            <a:solidFill>
                              <a:schemeClr val="accent1">
                                <a:lumMod val="75000"/>
                              </a:schemeClr>
                            </a:solidFill>
                            <a:latin typeface="Cambria Math" panose="02040503050406030204" pitchFamily="18" charset="0"/>
                          </a:rPr>
                          <m:t>+1</m:t>
                        </m:r>
                      </m:sub>
                    </m:sSub>
                    <m:r>
                      <a:rPr lang="ar-AE" sz="3600">
                        <a:solidFill>
                          <a:schemeClr val="accent1">
                            <a:lumMod val="75000"/>
                          </a:schemeClr>
                        </a:solidFill>
                        <a:latin typeface="Cambria Math" panose="02040503050406030204" pitchFamily="18" charset="0"/>
                      </a:rPr>
                      <m:t>+</m:t>
                    </m:r>
                    <m:r>
                      <a:rPr lang="ar-AE" sz="3600">
                        <a:solidFill>
                          <a:schemeClr val="accent1">
                            <a:lumMod val="75000"/>
                          </a:schemeClr>
                        </a:solidFill>
                        <a:latin typeface="Cambria Math" panose="02040503050406030204" pitchFamily="18" charset="0"/>
                      </a:rPr>
                      <m:t>𝛾</m:t>
                    </m:r>
                    <m:limUpp>
                      <m:limUppPr>
                        <m:ctrlPr>
                          <a:rPr lang="ar-AE" sz="3600" i="1">
                            <a:solidFill>
                              <a:schemeClr val="accent1">
                                <a:lumMod val="75000"/>
                              </a:schemeClr>
                            </a:solidFill>
                            <a:latin typeface="Cambria Math" panose="02040503050406030204" pitchFamily="18" charset="0"/>
                          </a:rPr>
                        </m:ctrlPr>
                      </m:limUppPr>
                      <m:e>
                        <m:r>
                          <a:rPr lang="ar-AE" sz="3600">
                            <a:solidFill>
                              <a:schemeClr val="accent1">
                                <a:lumMod val="75000"/>
                              </a:schemeClr>
                            </a:solidFill>
                            <a:latin typeface="Cambria Math" panose="02040503050406030204" pitchFamily="18" charset="0"/>
                          </a:rPr>
                          <m:t>𝑉</m:t>
                        </m:r>
                      </m:e>
                      <m:lim>
                        <m:r>
                          <a:rPr lang="ar-AE" sz="3600">
                            <a:solidFill>
                              <a:schemeClr val="accent1">
                                <a:lumMod val="75000"/>
                              </a:schemeClr>
                            </a:solidFill>
                            <a:latin typeface="Cambria Math" panose="02040503050406030204" pitchFamily="18" charset="0"/>
                          </a:rPr>
                          <m:t>̂</m:t>
                        </m:r>
                      </m:lim>
                    </m:limUpp>
                    <m:r>
                      <a:rPr lang="ar-AE" sz="3600">
                        <a:solidFill>
                          <a:schemeClr val="accent1">
                            <a:lumMod val="75000"/>
                          </a:schemeClr>
                        </a:solidFill>
                        <a:latin typeface="Cambria Math" panose="02040503050406030204" pitchFamily="18" charset="0"/>
                      </a:rPr>
                      <m:t>(</m:t>
                    </m:r>
                    <m:sSub>
                      <m:sSubPr>
                        <m:ctrlPr>
                          <a:rPr lang="ar-AE" sz="3600" i="1">
                            <a:solidFill>
                              <a:schemeClr val="accent1">
                                <a:lumMod val="75000"/>
                              </a:schemeClr>
                            </a:solidFill>
                            <a:latin typeface="Cambria Math" panose="02040503050406030204" pitchFamily="18" charset="0"/>
                          </a:rPr>
                        </m:ctrlPr>
                      </m:sSubPr>
                      <m:e>
                        <m:r>
                          <a:rPr lang="ar-AE" sz="3600">
                            <a:solidFill>
                              <a:schemeClr val="accent1">
                                <a:lumMod val="75000"/>
                              </a:schemeClr>
                            </a:solidFill>
                            <a:latin typeface="Cambria Math" panose="02040503050406030204" pitchFamily="18" charset="0"/>
                          </a:rPr>
                          <m:t>𝑆</m:t>
                        </m:r>
                      </m:e>
                      <m:sub>
                        <m:r>
                          <a:rPr lang="ar-AE" sz="3600">
                            <a:solidFill>
                              <a:schemeClr val="accent1">
                                <a:lumMod val="75000"/>
                              </a:schemeClr>
                            </a:solidFill>
                            <a:latin typeface="Cambria Math" panose="02040503050406030204" pitchFamily="18" charset="0"/>
                          </a:rPr>
                          <m:t>𝑡</m:t>
                        </m:r>
                        <m:r>
                          <a:rPr lang="ar-AE" sz="3600">
                            <a:solidFill>
                              <a:schemeClr val="accent1">
                                <a:lumMod val="75000"/>
                              </a:schemeClr>
                            </a:solidFill>
                            <a:latin typeface="Cambria Math" panose="02040503050406030204" pitchFamily="18" charset="0"/>
                          </a:rPr>
                          <m:t>+1</m:t>
                        </m:r>
                      </m:sub>
                    </m:sSub>
                    <m:r>
                      <a:rPr lang="ar-AE" sz="3600">
                        <a:solidFill>
                          <a:schemeClr val="accent1">
                            <a:lumMod val="75000"/>
                          </a:schemeClr>
                        </a:solidFill>
                        <a:latin typeface="Cambria Math" panose="02040503050406030204" pitchFamily="18" charset="0"/>
                      </a:rPr>
                      <m:t>,</m:t>
                    </m:r>
                    <m:r>
                      <a:rPr lang="ar-AE" sz="3600">
                        <a:solidFill>
                          <a:schemeClr val="accent1">
                            <a:lumMod val="75000"/>
                          </a:schemeClr>
                        </a:solidFill>
                        <a:latin typeface="Cambria Math" panose="02040503050406030204" pitchFamily="18" charset="0"/>
                      </a:rPr>
                      <m:t>𝒘</m:t>
                    </m:r>
                    <m:r>
                      <a:rPr lang="ar-AE" sz="3600">
                        <a:solidFill>
                          <a:schemeClr val="accent1">
                            <a:lumMod val="75000"/>
                          </a:schemeClr>
                        </a:solidFill>
                        <a:latin typeface="Cambria Math" panose="02040503050406030204" pitchFamily="18" charset="0"/>
                      </a:rPr>
                      <m:t>)−</m:t>
                    </m:r>
                    <m:limUpp>
                      <m:limUppPr>
                        <m:ctrlPr>
                          <a:rPr lang="ar-AE" sz="3600" i="1">
                            <a:latin typeface="Cambria Math" panose="02040503050406030204" pitchFamily="18" charset="0"/>
                          </a:rPr>
                        </m:ctrlPr>
                      </m:limUppPr>
                      <m:e>
                        <m:r>
                          <a:rPr lang="ar-AE" sz="3600">
                            <a:latin typeface="Cambria Math" panose="02040503050406030204" pitchFamily="18" charset="0"/>
                          </a:rPr>
                          <m:t>𝑉</m:t>
                        </m:r>
                      </m:e>
                      <m:lim>
                        <m:r>
                          <a:rPr lang="ar-AE" sz="3600">
                            <a:latin typeface="Cambria Math" panose="02040503050406030204" pitchFamily="18" charset="0"/>
                          </a:rPr>
                          <m:t>̂</m:t>
                        </m:r>
                      </m:lim>
                    </m:limUpp>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𝑆</m:t>
                        </m:r>
                      </m:e>
                      <m:sub>
                        <m:r>
                          <a:rPr lang="ar-AE" sz="3600">
                            <a:latin typeface="Cambria Math" panose="02040503050406030204" pitchFamily="18" charset="0"/>
                          </a:rPr>
                          <m:t>𝑡</m:t>
                        </m:r>
                      </m:sub>
                    </m:sSub>
                    <m:r>
                      <a:rPr lang="ar-AE" sz="3600">
                        <a:latin typeface="Cambria Math" panose="02040503050406030204" pitchFamily="18" charset="0"/>
                      </a:rPr>
                      <m:t>,</m:t>
                    </m:r>
                    <m:r>
                      <a:rPr lang="ar-AE" sz="3600">
                        <a:latin typeface="Cambria Math" panose="02040503050406030204" pitchFamily="18" charset="0"/>
                      </a:rPr>
                      <m:t>𝒘</m:t>
                    </m:r>
                    <m:r>
                      <a:rPr lang="ar-AE" sz="3600">
                        <a:latin typeface="Cambria Math" panose="02040503050406030204" pitchFamily="18" charset="0"/>
                      </a:rPr>
                      <m:t>))</m:t>
                    </m:r>
                    <m:f>
                      <m:fPr>
                        <m:ctrlPr>
                          <a:rPr lang="ar-AE" sz="3600" i="1">
                            <a:latin typeface="Cambria Math" panose="02040503050406030204" pitchFamily="18" charset="0"/>
                          </a:rPr>
                        </m:ctrlPr>
                      </m:fPr>
                      <m:num>
                        <m:r>
                          <a:rPr lang="ar-AE" sz="3600">
                            <a:latin typeface="Cambria Math" panose="02040503050406030204" pitchFamily="18" charset="0"/>
                          </a:rPr>
                          <m:t>𝛻𝜋</m:t>
                        </m:r>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𝐴</m:t>
                            </m:r>
                          </m:e>
                          <m:sub>
                            <m:r>
                              <a:rPr lang="ar-AE" sz="3600">
                                <a:latin typeface="Cambria Math" panose="02040503050406030204" pitchFamily="18" charset="0"/>
                              </a:rPr>
                              <m:t>𝑡</m:t>
                            </m:r>
                          </m:sub>
                        </m:sSub>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𝑆</m:t>
                            </m:r>
                          </m:e>
                          <m:sub>
                            <m:r>
                              <a:rPr lang="ar-AE" sz="3600">
                                <a:latin typeface="Cambria Math" panose="02040503050406030204" pitchFamily="18" charset="0"/>
                              </a:rPr>
                              <m:t>𝑡</m:t>
                            </m:r>
                          </m:sub>
                        </m:sSub>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𝜽</m:t>
                            </m:r>
                          </m:e>
                          <m:sub>
                            <m:r>
                              <a:rPr lang="ar-AE" sz="3600">
                                <a:latin typeface="Cambria Math" panose="02040503050406030204" pitchFamily="18" charset="0"/>
                              </a:rPr>
                              <m:t>𝑡</m:t>
                            </m:r>
                          </m:sub>
                        </m:sSub>
                        <m:r>
                          <a:rPr lang="ar-AE" sz="3600">
                            <a:latin typeface="Cambria Math" panose="02040503050406030204" pitchFamily="18" charset="0"/>
                          </a:rPr>
                          <m:t>)</m:t>
                        </m:r>
                      </m:num>
                      <m:den>
                        <m:r>
                          <a:rPr lang="ar-AE" sz="3600">
                            <a:latin typeface="Cambria Math" panose="02040503050406030204" pitchFamily="18" charset="0"/>
                          </a:rPr>
                          <m:t>𝜋</m:t>
                        </m:r>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𝐴</m:t>
                            </m:r>
                          </m:e>
                          <m:sub>
                            <m:r>
                              <a:rPr lang="ar-AE" sz="3600">
                                <a:latin typeface="Cambria Math" panose="02040503050406030204" pitchFamily="18" charset="0"/>
                              </a:rPr>
                              <m:t>𝑡</m:t>
                            </m:r>
                          </m:sub>
                        </m:sSub>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𝑆</m:t>
                            </m:r>
                          </m:e>
                          <m:sub>
                            <m:r>
                              <a:rPr lang="ar-AE" sz="3600">
                                <a:latin typeface="Cambria Math" panose="02040503050406030204" pitchFamily="18" charset="0"/>
                              </a:rPr>
                              <m:t>𝑡</m:t>
                            </m:r>
                          </m:sub>
                        </m:sSub>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𝜽</m:t>
                            </m:r>
                          </m:e>
                          <m:sub>
                            <m:r>
                              <a:rPr lang="ar-AE" sz="3600">
                                <a:latin typeface="Cambria Math" panose="02040503050406030204" pitchFamily="18" charset="0"/>
                              </a:rPr>
                              <m:t>𝑡</m:t>
                            </m:r>
                          </m:sub>
                        </m:sSub>
                        <m:r>
                          <a:rPr lang="ar-AE" sz="3600">
                            <a:latin typeface="Cambria Math" panose="02040503050406030204" pitchFamily="18" charset="0"/>
                          </a:rPr>
                          <m:t>)</m:t>
                        </m:r>
                      </m:den>
                    </m:f>
                  </m:oMath>
                </a14:m>
                <a:endParaRPr lang="ar-AE" sz="3600" dirty="0"/>
              </a:p>
              <a:p>
                <a:pPr marL="2540000" lvl="4" indent="0">
                  <a:buNone/>
                </a:pPr>
                <a:r>
                  <a:rPr lang="en-US" sz="3600" dirty="0"/>
                  <a:t>	</a:t>
                </a:r>
                <a14:m>
                  <m:oMath xmlns:m="http://schemas.openxmlformats.org/officeDocument/2006/math">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𝜃</m:t>
                        </m:r>
                      </m:e>
                      <m:sub>
                        <m:r>
                          <a:rPr lang="ar-AE" sz="3600">
                            <a:latin typeface="Cambria Math" panose="02040503050406030204" pitchFamily="18" charset="0"/>
                          </a:rPr>
                          <m:t>𝑡</m:t>
                        </m:r>
                      </m:sub>
                    </m:sSub>
                    <m:r>
                      <a:rPr lang="ar-AE" sz="3600">
                        <a:latin typeface="Cambria Math" panose="02040503050406030204" pitchFamily="18" charset="0"/>
                      </a:rPr>
                      <m:t>+</m:t>
                    </m:r>
                    <m:r>
                      <a:rPr lang="ar-AE" sz="3600">
                        <a:latin typeface="Cambria Math" panose="02040503050406030204" pitchFamily="18" charset="0"/>
                      </a:rPr>
                      <m:t>𝛼</m:t>
                    </m:r>
                    <m:sSub>
                      <m:sSubPr>
                        <m:ctrlPr>
                          <a:rPr lang="ar-AE" sz="3600" i="1">
                            <a:latin typeface="Cambria Math" panose="02040503050406030204" pitchFamily="18" charset="0"/>
                          </a:rPr>
                        </m:ctrlPr>
                      </m:sSubPr>
                      <m:e>
                        <m:r>
                          <a:rPr lang="ar-AE" sz="3600">
                            <a:latin typeface="Cambria Math" panose="02040503050406030204" pitchFamily="18" charset="0"/>
                          </a:rPr>
                          <m:t>𝛿</m:t>
                        </m:r>
                      </m:e>
                      <m:sub>
                        <m:r>
                          <a:rPr lang="ar-AE" sz="3600">
                            <a:latin typeface="Cambria Math" panose="02040503050406030204" pitchFamily="18" charset="0"/>
                          </a:rPr>
                          <m:t>𝑡</m:t>
                        </m:r>
                      </m:sub>
                    </m:sSub>
                    <m:f>
                      <m:fPr>
                        <m:ctrlPr>
                          <a:rPr lang="ar-AE" sz="3600" i="1">
                            <a:latin typeface="Cambria Math" panose="02040503050406030204" pitchFamily="18" charset="0"/>
                          </a:rPr>
                        </m:ctrlPr>
                      </m:fPr>
                      <m:num>
                        <m:r>
                          <a:rPr lang="ar-AE" sz="3600">
                            <a:latin typeface="Cambria Math" panose="02040503050406030204" pitchFamily="18" charset="0"/>
                          </a:rPr>
                          <m:t>𝛻𝜋</m:t>
                        </m:r>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𝐴</m:t>
                            </m:r>
                          </m:e>
                          <m:sub>
                            <m:r>
                              <a:rPr lang="ar-AE" sz="3600">
                                <a:latin typeface="Cambria Math" panose="02040503050406030204" pitchFamily="18" charset="0"/>
                              </a:rPr>
                              <m:t>𝑡</m:t>
                            </m:r>
                          </m:sub>
                        </m:sSub>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𝑆</m:t>
                            </m:r>
                          </m:e>
                          <m:sub>
                            <m:r>
                              <a:rPr lang="ar-AE" sz="3600">
                                <a:latin typeface="Cambria Math" panose="02040503050406030204" pitchFamily="18" charset="0"/>
                              </a:rPr>
                              <m:t>𝑡</m:t>
                            </m:r>
                          </m:sub>
                        </m:sSub>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𝜽</m:t>
                            </m:r>
                          </m:e>
                          <m:sub>
                            <m:r>
                              <a:rPr lang="ar-AE" sz="3600">
                                <a:latin typeface="Cambria Math" panose="02040503050406030204" pitchFamily="18" charset="0"/>
                              </a:rPr>
                              <m:t>𝑡</m:t>
                            </m:r>
                          </m:sub>
                        </m:sSub>
                        <m:r>
                          <a:rPr lang="ar-AE" sz="3600">
                            <a:latin typeface="Cambria Math" panose="02040503050406030204" pitchFamily="18" charset="0"/>
                          </a:rPr>
                          <m:t>)</m:t>
                        </m:r>
                      </m:num>
                      <m:den>
                        <m:r>
                          <a:rPr lang="ar-AE" sz="3600">
                            <a:latin typeface="Cambria Math" panose="02040503050406030204" pitchFamily="18" charset="0"/>
                          </a:rPr>
                          <m:t>𝜋</m:t>
                        </m:r>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𝐴</m:t>
                            </m:r>
                          </m:e>
                          <m:sub>
                            <m:r>
                              <a:rPr lang="ar-AE" sz="3600">
                                <a:latin typeface="Cambria Math" panose="02040503050406030204" pitchFamily="18" charset="0"/>
                              </a:rPr>
                              <m:t>𝑡</m:t>
                            </m:r>
                          </m:sub>
                        </m:sSub>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𝑆</m:t>
                            </m:r>
                          </m:e>
                          <m:sub>
                            <m:r>
                              <a:rPr lang="ar-AE" sz="3600">
                                <a:latin typeface="Cambria Math" panose="02040503050406030204" pitchFamily="18" charset="0"/>
                              </a:rPr>
                              <m:t>𝑡</m:t>
                            </m:r>
                          </m:sub>
                        </m:sSub>
                        <m:r>
                          <a:rPr lang="ar-AE" sz="3600">
                            <a:latin typeface="Cambria Math" panose="02040503050406030204" pitchFamily="18" charset="0"/>
                          </a:rPr>
                          <m:t>,</m:t>
                        </m:r>
                        <m:sSub>
                          <m:sSubPr>
                            <m:ctrlPr>
                              <a:rPr lang="ar-AE" sz="3600" i="1">
                                <a:latin typeface="Cambria Math" panose="02040503050406030204" pitchFamily="18" charset="0"/>
                              </a:rPr>
                            </m:ctrlPr>
                          </m:sSubPr>
                          <m:e>
                            <m:r>
                              <a:rPr lang="ar-AE" sz="3600">
                                <a:latin typeface="Cambria Math" panose="02040503050406030204" pitchFamily="18" charset="0"/>
                              </a:rPr>
                              <m:t>𝜽</m:t>
                            </m:r>
                          </m:e>
                          <m:sub>
                            <m:r>
                              <a:rPr lang="ar-AE" sz="3600">
                                <a:latin typeface="Cambria Math" panose="02040503050406030204" pitchFamily="18" charset="0"/>
                              </a:rPr>
                              <m:t>𝑡</m:t>
                            </m:r>
                          </m:sub>
                        </m:sSub>
                        <m:r>
                          <a:rPr lang="ar-AE" sz="3600">
                            <a:latin typeface="Cambria Math" panose="02040503050406030204" pitchFamily="18" charset="0"/>
                          </a:rPr>
                          <m:t>)</m:t>
                        </m:r>
                      </m:den>
                    </m:f>
                  </m:oMath>
                </a14:m>
                <a:endParaRPr lang="ar-AE" dirty="0"/>
              </a:p>
              <a:p>
                <a:pPr marL="457200" indent="-457200">
                  <a:buFont typeface="Arial" panose="020B0604020202020204" pitchFamily="34" charset="0"/>
                  <a:buChar char="•"/>
                </a:pPr>
                <a:r>
                  <a:rPr lang="en-US" sz="4000" b="0" dirty="0">
                    <a:solidFill>
                      <a:srgbClr val="373737"/>
                    </a:solidFill>
                  </a:rPr>
                  <a:t>Recall that </a:t>
                </a:r>
                <a14:m>
                  <m:oMath xmlns:m="http://schemas.openxmlformats.org/officeDocument/2006/math">
                    <m:sSub>
                      <m:sSubPr>
                        <m:ctrlPr>
                          <a:rPr lang="ar-AE" sz="4000" b="0" i="1" smtClean="0">
                            <a:solidFill>
                              <a:srgbClr val="0070C0"/>
                            </a:solidFill>
                            <a:latin typeface="Cambria Math" panose="02040503050406030204" pitchFamily="18" charset="0"/>
                          </a:rPr>
                        </m:ctrlPr>
                      </m:sSubPr>
                      <m:e>
                        <m:r>
                          <a:rPr lang="ar-AE" sz="4000" b="0">
                            <a:solidFill>
                              <a:srgbClr val="0070C0"/>
                            </a:solidFill>
                            <a:latin typeface="Cambria Math" panose="02040503050406030204" pitchFamily="18" charset="0"/>
                          </a:rPr>
                          <m:t>𝛿</m:t>
                        </m:r>
                      </m:e>
                      <m:sub>
                        <m:r>
                          <a:rPr lang="ar-AE" sz="4000" b="0">
                            <a:solidFill>
                              <a:srgbClr val="0070C0"/>
                            </a:solidFill>
                            <a:latin typeface="Cambria Math" panose="02040503050406030204" pitchFamily="18" charset="0"/>
                          </a:rPr>
                          <m:t>𝑡</m:t>
                        </m:r>
                      </m:sub>
                    </m:sSub>
                  </m:oMath>
                </a14:m>
                <a:r>
                  <a:rPr lang="ar-AE" sz="4000" b="0" dirty="0">
                    <a:solidFill>
                      <a:srgbClr val="373737"/>
                    </a:solidFill>
                  </a:rPr>
                  <a:t> </a:t>
                </a:r>
                <a:r>
                  <a:rPr lang="en-US" sz="4000" b="0" dirty="0">
                    <a:solidFill>
                      <a:srgbClr val="373737"/>
                    </a:solidFill>
                  </a:rPr>
                  <a:t>is our prediction error for our approximator we’ve seen in our last lecture:</a:t>
                </a:r>
              </a:p>
              <a:p>
                <a:pPr/>
                <a14:m>
                  <m:oMathPara xmlns:m="http://schemas.openxmlformats.org/officeDocument/2006/math">
                    <m:oMathParaPr>
                      <m:jc m:val="centerGroup"/>
                    </m:oMathParaPr>
                    <m:oMath xmlns:m="http://schemas.openxmlformats.org/officeDocument/2006/math">
                      <m:sSub>
                        <m:sSubPr>
                          <m:ctrlPr>
                            <a:rPr lang="ar-AE" sz="4000" i="1" smtClean="0">
                              <a:solidFill>
                                <a:schemeClr val="tx1"/>
                              </a:solidFill>
                              <a:latin typeface="Cambria Math" panose="02040503050406030204" pitchFamily="18" charset="0"/>
                            </a:rPr>
                          </m:ctrlPr>
                        </m:sSubPr>
                        <m:e>
                          <m:r>
                            <a:rPr lang="ar-AE" sz="4000">
                              <a:solidFill>
                                <a:schemeClr val="tx1"/>
                              </a:solidFill>
                              <a:latin typeface="Cambria Math" panose="02040503050406030204" pitchFamily="18" charset="0"/>
                            </a:rPr>
                            <m:t>𝒘</m:t>
                          </m:r>
                        </m:e>
                        <m:sub>
                          <m:r>
                            <a:rPr lang="ar-AE" sz="4000">
                              <a:solidFill>
                                <a:schemeClr val="tx1"/>
                              </a:solidFill>
                              <a:latin typeface="Cambria Math" panose="02040503050406030204" pitchFamily="18" charset="0"/>
                            </a:rPr>
                            <m:t>𝑡</m:t>
                          </m:r>
                          <m:r>
                            <a:rPr lang="ar-AE" sz="4000">
                              <a:solidFill>
                                <a:schemeClr val="tx1"/>
                              </a:solidFill>
                              <a:latin typeface="Cambria Math" panose="02040503050406030204" pitchFamily="18" charset="0"/>
                            </a:rPr>
                            <m:t>+1</m:t>
                          </m:r>
                        </m:sub>
                      </m:sSub>
                      <m:r>
                        <a:rPr lang="ar-AE" sz="4000">
                          <a:solidFill>
                            <a:schemeClr val="tx1"/>
                          </a:solidFill>
                          <a:latin typeface="Cambria Math" panose="02040503050406030204" pitchFamily="18" charset="0"/>
                        </a:rPr>
                        <m:t>=</m:t>
                      </m:r>
                      <m:sSub>
                        <m:sSubPr>
                          <m:ctrlPr>
                            <a:rPr lang="ar-AE" sz="4000" i="1">
                              <a:solidFill>
                                <a:schemeClr val="tx1"/>
                              </a:solidFill>
                              <a:latin typeface="Cambria Math" panose="02040503050406030204" pitchFamily="18" charset="0"/>
                            </a:rPr>
                          </m:ctrlPr>
                        </m:sSubPr>
                        <m:e>
                          <m:r>
                            <a:rPr lang="ar-AE" sz="4000">
                              <a:solidFill>
                                <a:schemeClr val="tx1"/>
                              </a:solidFill>
                              <a:latin typeface="Cambria Math" panose="02040503050406030204" pitchFamily="18" charset="0"/>
                            </a:rPr>
                            <m:t>𝒘</m:t>
                          </m:r>
                        </m:e>
                        <m:sub>
                          <m:r>
                            <a:rPr lang="ar-AE" sz="4000">
                              <a:solidFill>
                                <a:schemeClr val="tx1"/>
                              </a:solidFill>
                              <a:latin typeface="Cambria Math" panose="02040503050406030204" pitchFamily="18" charset="0"/>
                            </a:rPr>
                            <m:t>𝑡</m:t>
                          </m:r>
                        </m:sub>
                      </m:sSub>
                      <m:r>
                        <a:rPr lang="ar-AE" sz="4000">
                          <a:solidFill>
                            <a:schemeClr val="tx1"/>
                          </a:solidFill>
                          <a:latin typeface="Cambria Math" panose="02040503050406030204" pitchFamily="18" charset="0"/>
                        </a:rPr>
                        <m:t>+</m:t>
                      </m:r>
                      <m:r>
                        <a:rPr lang="ar-AE" sz="4000">
                          <a:solidFill>
                            <a:schemeClr val="tx1"/>
                          </a:solidFill>
                          <a:latin typeface="Cambria Math" panose="02040503050406030204" pitchFamily="18" charset="0"/>
                        </a:rPr>
                        <m:t>𝛼</m:t>
                      </m:r>
                      <m:r>
                        <a:rPr lang="ar-AE" sz="4000">
                          <a:solidFill>
                            <a:schemeClr val="tx1"/>
                          </a:solidFill>
                          <a:latin typeface="Cambria Math" panose="02040503050406030204" pitchFamily="18" charset="0"/>
                        </a:rPr>
                        <m:t>[</m:t>
                      </m:r>
                      <m:sSub>
                        <m:sSubPr>
                          <m:ctrlPr>
                            <a:rPr lang="ar-AE" sz="4000" i="1" smtClean="0">
                              <a:solidFill>
                                <a:srgbClr val="0070C0"/>
                              </a:solidFill>
                              <a:latin typeface="Cambria Math" panose="02040503050406030204" pitchFamily="18" charset="0"/>
                            </a:rPr>
                          </m:ctrlPr>
                        </m:sSubPr>
                        <m:e>
                          <m:r>
                            <a:rPr lang="ar-AE" sz="4000">
                              <a:solidFill>
                                <a:srgbClr val="0070C0"/>
                              </a:solidFill>
                              <a:latin typeface="Cambria Math" panose="02040503050406030204" pitchFamily="18" charset="0"/>
                            </a:rPr>
                            <m:t>𝑅</m:t>
                          </m:r>
                        </m:e>
                        <m:sub>
                          <m:r>
                            <a:rPr lang="ar-AE" sz="4000">
                              <a:solidFill>
                                <a:srgbClr val="0070C0"/>
                              </a:solidFill>
                              <a:latin typeface="Cambria Math" panose="02040503050406030204" pitchFamily="18" charset="0"/>
                            </a:rPr>
                            <m:t>𝑡</m:t>
                          </m:r>
                          <m:r>
                            <a:rPr lang="ar-AE" sz="4000">
                              <a:solidFill>
                                <a:srgbClr val="0070C0"/>
                              </a:solidFill>
                              <a:latin typeface="Cambria Math" panose="02040503050406030204" pitchFamily="18" charset="0"/>
                            </a:rPr>
                            <m:t>+1</m:t>
                          </m:r>
                        </m:sub>
                      </m:sSub>
                      <m:r>
                        <a:rPr lang="ar-AE" sz="4000">
                          <a:solidFill>
                            <a:srgbClr val="0070C0"/>
                          </a:solidFill>
                          <a:latin typeface="Cambria Math" panose="02040503050406030204" pitchFamily="18" charset="0"/>
                        </a:rPr>
                        <m:t>+</m:t>
                      </m:r>
                      <m:sSup>
                        <m:sSupPr>
                          <m:ctrlPr>
                            <a:rPr lang="ar-AE" sz="4000" i="1">
                              <a:solidFill>
                                <a:srgbClr val="0070C0"/>
                              </a:solidFill>
                              <a:latin typeface="Cambria Math" panose="02040503050406030204" pitchFamily="18" charset="0"/>
                            </a:rPr>
                          </m:ctrlPr>
                        </m:sSupPr>
                        <m:e>
                          <m:r>
                            <a:rPr lang="ar-AE" sz="4000">
                              <a:solidFill>
                                <a:srgbClr val="0070C0"/>
                              </a:solidFill>
                              <a:latin typeface="Cambria Math" panose="02040503050406030204" pitchFamily="18" charset="0"/>
                            </a:rPr>
                            <m:t>𝑉</m:t>
                          </m:r>
                        </m:e>
                        <m:sup>
                          <m:r>
                            <a:rPr lang="ar-AE" sz="4000">
                              <a:solidFill>
                                <a:srgbClr val="0070C0"/>
                              </a:solidFill>
                              <a:latin typeface="Cambria Math" panose="02040503050406030204" pitchFamily="18" charset="0"/>
                            </a:rPr>
                            <m:t>∼</m:t>
                          </m:r>
                        </m:sup>
                      </m:sSup>
                      <m:r>
                        <a:rPr lang="ar-AE" sz="4000">
                          <a:solidFill>
                            <a:srgbClr val="0070C0"/>
                          </a:solidFill>
                          <a:latin typeface="Cambria Math" panose="02040503050406030204" pitchFamily="18" charset="0"/>
                        </a:rPr>
                        <m:t>(</m:t>
                      </m:r>
                      <m:r>
                        <a:rPr lang="ar-AE" sz="4000">
                          <a:solidFill>
                            <a:srgbClr val="0070C0"/>
                          </a:solidFill>
                          <a:latin typeface="Cambria Math" panose="02040503050406030204" pitchFamily="18" charset="0"/>
                        </a:rPr>
                        <m:t>𝑠</m:t>
                      </m:r>
                      <m:r>
                        <a:rPr lang="ar-AE" sz="4000">
                          <a:solidFill>
                            <a:srgbClr val="0070C0"/>
                          </a:solidFill>
                          <a:latin typeface="Cambria Math" panose="02040503050406030204" pitchFamily="18" charset="0"/>
                        </a:rPr>
                        <m:t>,</m:t>
                      </m:r>
                      <m:r>
                        <a:rPr lang="ar-AE" sz="4000">
                          <a:solidFill>
                            <a:srgbClr val="0070C0"/>
                          </a:solidFill>
                          <a:latin typeface="Cambria Math" panose="02040503050406030204" pitchFamily="18" charset="0"/>
                        </a:rPr>
                        <m:t>𝒘</m:t>
                      </m:r>
                      <m:r>
                        <a:rPr lang="ar-AE" sz="4000">
                          <a:solidFill>
                            <a:srgbClr val="0070C0"/>
                          </a:solidFill>
                          <a:latin typeface="Cambria Math" panose="02040503050406030204" pitchFamily="18" charset="0"/>
                        </a:rPr>
                        <m:t>)−</m:t>
                      </m:r>
                      <m:limUpp>
                        <m:limUppPr>
                          <m:ctrlPr>
                            <a:rPr lang="ar-AE" sz="4000" i="1">
                              <a:solidFill>
                                <a:srgbClr val="0070C0"/>
                              </a:solidFill>
                              <a:latin typeface="Cambria Math" panose="02040503050406030204" pitchFamily="18" charset="0"/>
                            </a:rPr>
                          </m:ctrlPr>
                        </m:limUppPr>
                        <m:e>
                          <m:r>
                            <a:rPr lang="ar-AE" sz="4000">
                              <a:solidFill>
                                <a:srgbClr val="0070C0"/>
                              </a:solidFill>
                              <a:latin typeface="Cambria Math" panose="02040503050406030204" pitchFamily="18" charset="0"/>
                            </a:rPr>
                            <m:t>𝑉</m:t>
                          </m:r>
                        </m:e>
                        <m:lim>
                          <m:r>
                            <a:rPr lang="ar-AE" sz="4000">
                              <a:solidFill>
                                <a:srgbClr val="0070C0"/>
                              </a:solidFill>
                              <a:latin typeface="Cambria Math" panose="02040503050406030204" pitchFamily="18" charset="0"/>
                            </a:rPr>
                            <m:t>̂</m:t>
                          </m:r>
                        </m:lim>
                      </m:limUpp>
                      <m:r>
                        <a:rPr lang="ar-AE" sz="4000">
                          <a:solidFill>
                            <a:srgbClr val="0070C0"/>
                          </a:solidFill>
                          <a:latin typeface="Cambria Math" panose="02040503050406030204" pitchFamily="18" charset="0"/>
                        </a:rPr>
                        <m:t>(</m:t>
                      </m:r>
                      <m:r>
                        <a:rPr lang="ar-AE" sz="4000">
                          <a:solidFill>
                            <a:srgbClr val="0070C0"/>
                          </a:solidFill>
                          <a:latin typeface="Cambria Math" panose="02040503050406030204" pitchFamily="18" charset="0"/>
                        </a:rPr>
                        <m:t>𝑠</m:t>
                      </m:r>
                      <m:r>
                        <a:rPr lang="ar-AE" sz="4000">
                          <a:solidFill>
                            <a:srgbClr val="0070C0"/>
                          </a:solidFill>
                          <a:latin typeface="Cambria Math" panose="02040503050406030204" pitchFamily="18" charset="0"/>
                        </a:rPr>
                        <m:t>,</m:t>
                      </m:r>
                      <m:r>
                        <a:rPr lang="ar-AE" sz="4000">
                          <a:solidFill>
                            <a:srgbClr val="0070C0"/>
                          </a:solidFill>
                          <a:latin typeface="Cambria Math" panose="02040503050406030204" pitchFamily="18" charset="0"/>
                        </a:rPr>
                        <m:t>𝒘</m:t>
                      </m:r>
                      <m:r>
                        <a:rPr lang="ar-AE" sz="4000">
                          <a:solidFill>
                            <a:srgbClr val="0070C0"/>
                          </a:solidFill>
                          <a:latin typeface="Cambria Math" panose="02040503050406030204" pitchFamily="18" charset="0"/>
                        </a:rPr>
                        <m:t>)]</m:t>
                      </m:r>
                      <m:r>
                        <a:rPr lang="ar-AE" sz="4000">
                          <a:solidFill>
                            <a:schemeClr val="tx1"/>
                          </a:solidFill>
                          <a:latin typeface="Cambria Math" panose="02040503050406030204" pitchFamily="18" charset="0"/>
                        </a:rPr>
                        <m:t>𝒙</m:t>
                      </m:r>
                      <m:r>
                        <a:rPr lang="ar-AE" sz="4000">
                          <a:solidFill>
                            <a:schemeClr val="tx1"/>
                          </a:solidFill>
                          <a:latin typeface="Cambria Math" panose="02040503050406030204" pitchFamily="18" charset="0"/>
                        </a:rPr>
                        <m:t>(</m:t>
                      </m:r>
                      <m:r>
                        <a:rPr lang="ar-AE" sz="4000">
                          <a:solidFill>
                            <a:schemeClr val="tx1"/>
                          </a:solidFill>
                          <a:latin typeface="Cambria Math" panose="02040503050406030204" pitchFamily="18" charset="0"/>
                        </a:rPr>
                        <m:t>𝑠</m:t>
                      </m:r>
                      <m:r>
                        <a:rPr lang="ar-AE" sz="4000">
                          <a:solidFill>
                            <a:schemeClr val="tx1"/>
                          </a:solidFill>
                          <a:latin typeface="Cambria Math" panose="02040503050406030204" pitchFamily="18" charset="0"/>
                        </a:rPr>
                        <m:t>)</m:t>
                      </m:r>
                    </m:oMath>
                  </m:oMathPara>
                </a14:m>
                <a:endParaRPr lang="ar-AE" sz="3200" dirty="0">
                  <a:solidFill>
                    <a:schemeClr val="tx1"/>
                  </a:solidFill>
                </a:endParaRPr>
              </a:p>
            </p:txBody>
          </p:sp>
        </mc:Choice>
        <mc:Fallback xmlns="">
          <p:sp>
            <p:nvSpPr>
              <p:cNvPr id="463" name="Linear Monte-Carlo Function Approximation…"/>
              <p:cNvSpPr txBox="1">
                <a:spLocks noGrp="1" noRot="1" noChangeAspect="1" noMove="1" noResize="1" noEditPoints="1" noAdjustHandles="1" noChangeArrowheads="1" noChangeShapeType="1" noTextEdit="1"/>
              </p:cNvSpPr>
              <p:nvPr>
                <p:ph type="body" idx="1"/>
              </p:nvPr>
            </p:nvSpPr>
            <p:spPr>
              <a:xfrm>
                <a:off x="1689100" y="2756958"/>
                <a:ext cx="21005800" cy="9181185"/>
              </a:xfrm>
              <a:prstGeom prst="rect">
                <a:avLst/>
              </a:prstGeom>
              <a:blipFill>
                <a:blip r:embed="rId3"/>
                <a:stretch>
                  <a:fillRect l="-1088" t="-691"/>
                </a:stretch>
              </a:blipFill>
              <a:ln w="12700">
                <a:miter lim="400000"/>
              </a:ln>
            </p:spPr>
            <p:txBody>
              <a:bodyPr/>
              <a:lstStyle/>
              <a:p>
                <a:r>
                  <a:rPr lang="en-US">
                    <a:noFill/>
                  </a:rPr>
                  <a:t> </a:t>
                </a:r>
              </a:p>
            </p:txBody>
          </p:sp>
        </mc:Fallback>
      </mc:AlternateContent>
      <p:sp>
        <p:nvSpPr>
          <p:cNvPr id="462" name="Monte-Carlo with Value Function Approximation"/>
          <p:cNvSpPr txBox="1">
            <a:spLocks noGrp="1"/>
          </p:cNvSpPr>
          <p:nvPr>
            <p:ph type="title"/>
          </p:nvPr>
        </p:nvSpPr>
        <p:spPr>
          <a:prstGeom prst="rect">
            <a:avLst/>
          </a:prstGeom>
        </p:spPr>
        <p:txBody>
          <a:bodyPr/>
          <a:lstStyle/>
          <a:p>
            <a:r>
              <a:rPr lang="en-US" dirty="0"/>
              <a:t>One Step Actor–Critic Methods</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41</a:t>
            </a:fld>
            <a:endParaRPr/>
          </a:p>
        </p:txBody>
      </p:sp>
      <p:sp>
        <p:nvSpPr>
          <p:cNvPr id="5" name="* use a learned state-value function as the baseline">
            <a:extLst>
              <a:ext uri="{FF2B5EF4-FFF2-40B4-BE49-F238E27FC236}">
                <a16:creationId xmlns:a16="http://schemas.microsoft.com/office/drawing/2014/main" id="{6DCC1D9B-3A9A-CD43-83D6-A7ED0C527FAE}"/>
              </a:ext>
            </a:extLst>
          </p:cNvPr>
          <p:cNvSpPr txBox="1"/>
          <p:nvPr/>
        </p:nvSpPr>
        <p:spPr>
          <a:xfrm>
            <a:off x="637116" y="11670377"/>
            <a:ext cx="9405778" cy="5355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nSpc>
                <a:spcPct val="90000"/>
              </a:lnSpc>
              <a:spcBef>
                <a:spcPts val="1000"/>
              </a:spcBef>
              <a:defRPr sz="1400"/>
            </a:lvl1pPr>
          </a:lstStyle>
          <a:p>
            <a:r>
              <a:rPr sz="3200" b="0" dirty="0"/>
              <a:t>* use a learned state-value function as the baseline</a:t>
            </a:r>
          </a:p>
        </p:txBody>
      </p:sp>
    </p:spTree>
    <p:extLst>
      <p:ext uri="{BB962C8B-B14F-4D97-AF65-F5344CB8AC3E}">
        <p14:creationId xmlns:p14="http://schemas.microsoft.com/office/powerpoint/2010/main" val="70894325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Linear Monte-Carlo Function Approximation…"/>
          <p:cNvSpPr txBox="1">
            <a:spLocks noGrp="1"/>
          </p:cNvSpPr>
          <p:nvPr>
            <p:ph type="body" idx="1"/>
          </p:nvPr>
        </p:nvSpPr>
        <p:spPr>
          <a:xfrm>
            <a:off x="1689100" y="2756958"/>
            <a:ext cx="21005800" cy="9181185"/>
          </a:xfrm>
          <a:prstGeom prst="rect">
            <a:avLst/>
          </a:prstGeom>
          <a:ln w="12700">
            <a:miter lim="400000"/>
          </a:ln>
        </p:spPr>
        <p:txBody>
          <a:bodyPr lIns="50800" tIns="50800" rIns="50800" bIns="50800" anchor="t">
            <a:noAutofit/>
          </a:bodyPr>
          <a:lstStyle/>
          <a:p>
            <a:pPr marL="457200" indent="-457200">
              <a:buFont typeface="Arial" panose="020B0604020202020204" pitchFamily="34" charset="0"/>
              <a:buChar char="•"/>
            </a:pPr>
            <a:r>
              <a:rPr lang="en-US" sz="4000" b="0" dirty="0">
                <a:solidFill>
                  <a:srgbClr val="373737"/>
                </a:solidFill>
              </a:rPr>
              <a:t>This is now a fully online, incremental algorithm, with states, actions, and rewards processed as they occur and then never revisited</a:t>
            </a:r>
          </a:p>
          <a:p>
            <a:pPr marL="457200" indent="-457200">
              <a:buFont typeface="Arial" panose="020B0604020202020204" pitchFamily="34" charset="0"/>
              <a:buChar char="•"/>
            </a:pPr>
            <a:r>
              <a:rPr lang="en-US" sz="4000" b="0" dirty="0">
                <a:solidFill>
                  <a:srgbClr val="373737"/>
                </a:solidFill>
              </a:rPr>
              <a:t>We are going to apply this algorithm to solve the Cliff walking problem</a:t>
            </a:r>
          </a:p>
        </p:txBody>
      </p:sp>
      <p:sp>
        <p:nvSpPr>
          <p:cNvPr id="462" name="Monte-Carlo with Value Function Approximation"/>
          <p:cNvSpPr txBox="1">
            <a:spLocks noGrp="1"/>
          </p:cNvSpPr>
          <p:nvPr>
            <p:ph type="title"/>
          </p:nvPr>
        </p:nvSpPr>
        <p:spPr>
          <a:prstGeom prst="rect">
            <a:avLst/>
          </a:prstGeom>
        </p:spPr>
        <p:txBody>
          <a:bodyPr/>
          <a:lstStyle/>
          <a:p>
            <a:r>
              <a:rPr lang="en-US" dirty="0"/>
              <a:t>One Step Episodic Actor–Critic</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42</a:t>
            </a:fld>
            <a:endParaRPr/>
          </a:p>
        </p:txBody>
      </p:sp>
      <p:sp>
        <p:nvSpPr>
          <p:cNvPr id="2" name="Rectangle 1">
            <a:extLst>
              <a:ext uri="{FF2B5EF4-FFF2-40B4-BE49-F238E27FC236}">
                <a16:creationId xmlns:a16="http://schemas.microsoft.com/office/drawing/2014/main" id="{B34EC025-5EAD-5143-801B-E8A07A993DAF}"/>
              </a:ext>
            </a:extLst>
          </p:cNvPr>
          <p:cNvSpPr/>
          <p:nvPr/>
        </p:nvSpPr>
        <p:spPr>
          <a:xfrm>
            <a:off x="2060555" y="11210300"/>
            <a:ext cx="14481850" cy="584775"/>
          </a:xfrm>
          <a:prstGeom prst="rect">
            <a:avLst/>
          </a:prstGeom>
        </p:spPr>
        <p:txBody>
          <a:bodyPr wrap="none">
            <a:spAutoFit/>
          </a:bodyPr>
          <a:lstStyle/>
          <a:p>
            <a:pPr>
              <a:defRPr sz="2200"/>
            </a:pPr>
            <a:r>
              <a:rPr lang="en-US" sz="3200" dirty="0">
                <a:solidFill>
                  <a:srgbClr val="A166FF"/>
                </a:solidFill>
              </a:rPr>
              <a:t>Let’s do some coding! </a:t>
            </a:r>
            <a:r>
              <a:rPr lang="en-US" sz="3200" u="sng" dirty="0">
                <a:solidFill>
                  <a:srgbClr val="0563C1"/>
                </a:solidFill>
                <a:uFill>
                  <a:solidFill>
                    <a:srgbClr val="0563C1"/>
                  </a:solidFill>
                </a:uFill>
                <a:hlinkClick r:id="rId3"/>
              </a:rPr>
              <a:t>Cliffwalkig Actor Critic for Discrete Action Spaces</a:t>
            </a:r>
            <a:r>
              <a:rPr lang="en-US" sz="3200" dirty="0">
                <a:solidFill>
                  <a:srgbClr val="A166FF"/>
                </a:solidFill>
              </a:rPr>
              <a:t> </a:t>
            </a:r>
          </a:p>
        </p:txBody>
      </p:sp>
      <p:pic>
        <p:nvPicPr>
          <p:cNvPr id="7" name="Image" descr="Image">
            <a:extLst>
              <a:ext uri="{FF2B5EF4-FFF2-40B4-BE49-F238E27FC236}">
                <a16:creationId xmlns:a16="http://schemas.microsoft.com/office/drawing/2014/main" id="{7F8602EF-309F-0946-A754-61805B9EE185}"/>
              </a:ext>
            </a:extLst>
          </p:cNvPr>
          <p:cNvPicPr>
            <a:picLocks noChangeAspect="1"/>
          </p:cNvPicPr>
          <p:nvPr/>
        </p:nvPicPr>
        <p:blipFill>
          <a:blip r:embed="rId4"/>
          <a:stretch>
            <a:fillRect/>
          </a:stretch>
        </p:blipFill>
        <p:spPr>
          <a:xfrm>
            <a:off x="1035261" y="10845928"/>
            <a:ext cx="1307678" cy="1313517"/>
          </a:xfrm>
          <a:prstGeom prst="rect">
            <a:avLst/>
          </a:prstGeom>
          <a:ln w="12700">
            <a:miter lim="400000"/>
          </a:ln>
        </p:spPr>
      </p:pic>
    </p:spTree>
    <p:extLst>
      <p:ext uri="{BB962C8B-B14F-4D97-AF65-F5344CB8AC3E}">
        <p14:creationId xmlns:p14="http://schemas.microsoft.com/office/powerpoint/2010/main" val="1457550260"/>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3" name="Linear Monte-Carlo Function Approximation…"/>
              <p:cNvSpPr txBox="1">
                <a:spLocks noGrp="1"/>
              </p:cNvSpPr>
              <p:nvPr>
                <p:ph type="body" idx="1"/>
              </p:nvPr>
            </p:nvSpPr>
            <p:spPr>
              <a:xfrm>
                <a:off x="1689100" y="2756958"/>
                <a:ext cx="21005800" cy="9181185"/>
              </a:xfrm>
              <a:prstGeom prst="rect">
                <a:avLst/>
              </a:prstGeom>
              <a:ln w="12700">
                <a:miter lim="400000"/>
              </a:ln>
            </p:spPr>
            <p:txBody>
              <a:bodyPr lIns="50800" tIns="50800" rIns="50800" bIns="50800" anchor="t">
                <a:noAutofit/>
              </a:bodyPr>
              <a:lstStyle/>
              <a:p>
                <a:pPr marL="457200" indent="-457200">
                  <a:buFont typeface="Arial" panose="020B0604020202020204" pitchFamily="34" charset="0"/>
                  <a:buChar char="•"/>
                </a:pPr>
                <a:r>
                  <a:rPr lang="en-US" sz="4000" b="0" dirty="0">
                    <a:solidFill>
                      <a:srgbClr val="373737"/>
                    </a:solidFill>
                  </a:rPr>
                  <a:t>The generalizations to the forward view of n-step methods and then to a </a:t>
                </a:r>
                <a14:m>
                  <m:oMath xmlns:m="http://schemas.openxmlformats.org/officeDocument/2006/math">
                    <m:r>
                      <a:rPr lang="en-US" sz="4000" b="0">
                        <a:solidFill>
                          <a:srgbClr val="373737"/>
                        </a:solidFill>
                        <a:latin typeface="Cambria Math" panose="02040503050406030204" pitchFamily="18" charset="0"/>
                      </a:rPr>
                      <m:t>𝜆</m:t>
                    </m:r>
                  </m:oMath>
                </a14:m>
                <a:r>
                  <a:rPr lang="en-US" sz="4000" b="0" dirty="0">
                    <a:solidFill>
                      <a:srgbClr val="373737"/>
                    </a:solidFill>
                  </a:rPr>
                  <a:t>-return algorithm are straightforward:</a:t>
                </a:r>
              </a:p>
              <a:p>
                <a:pPr marL="457200" indent="-457200">
                  <a:buFont typeface="Arial" panose="020B0604020202020204" pitchFamily="34" charset="0"/>
                  <a:buChar char="•"/>
                </a:pPr>
                <a:r>
                  <a:rPr lang="en-US" sz="4000" b="0" dirty="0">
                    <a:solidFill>
                      <a:srgbClr val="373737"/>
                    </a:solidFill>
                  </a:rPr>
                  <a:t>We change </a:t>
                </a:r>
                <a14:m>
                  <m:oMath xmlns:m="http://schemas.openxmlformats.org/officeDocument/2006/math">
                    <m:sSub>
                      <m:sSubPr>
                        <m:ctrlPr>
                          <a:rPr lang="ar-AE" sz="4000" b="0" i="1">
                            <a:solidFill>
                              <a:srgbClr val="373737"/>
                            </a:solidFill>
                            <a:latin typeface="Cambria Math" panose="02040503050406030204" pitchFamily="18" charset="0"/>
                          </a:rPr>
                        </m:ctrlPr>
                      </m:sSubPr>
                      <m:e>
                        <m:r>
                          <a:rPr lang="ar-AE" sz="4000" b="0">
                            <a:solidFill>
                              <a:srgbClr val="373737"/>
                            </a:solidFill>
                            <a:latin typeface="Cambria Math" panose="02040503050406030204" pitchFamily="18" charset="0"/>
                          </a:rPr>
                          <m:t>𝐺</m:t>
                        </m:r>
                      </m:e>
                      <m:sub>
                        <m:r>
                          <a:rPr lang="ar-AE" sz="4000" b="0">
                            <a:solidFill>
                              <a:srgbClr val="373737"/>
                            </a:solidFill>
                            <a:latin typeface="Cambria Math" panose="02040503050406030204" pitchFamily="18" charset="0"/>
                          </a:rPr>
                          <m:t>𝑡</m:t>
                        </m:r>
                        <m:r>
                          <a:rPr lang="ar-AE" sz="4000" b="0">
                            <a:solidFill>
                              <a:srgbClr val="373737"/>
                            </a:solidFill>
                            <a:latin typeface="Cambria Math" panose="02040503050406030204" pitchFamily="18" charset="0"/>
                          </a:rPr>
                          <m:t>:</m:t>
                        </m:r>
                        <m:r>
                          <a:rPr lang="ar-AE" sz="4000" b="0">
                            <a:solidFill>
                              <a:srgbClr val="373737"/>
                            </a:solidFill>
                            <a:latin typeface="Cambria Math" panose="02040503050406030204" pitchFamily="18" charset="0"/>
                          </a:rPr>
                          <m:t>𝑡</m:t>
                        </m:r>
                        <m:r>
                          <a:rPr lang="ar-AE" sz="4000" b="0">
                            <a:solidFill>
                              <a:srgbClr val="373737"/>
                            </a:solidFill>
                            <a:latin typeface="Cambria Math" panose="02040503050406030204" pitchFamily="18" charset="0"/>
                          </a:rPr>
                          <m:t>+1</m:t>
                        </m:r>
                      </m:sub>
                    </m:sSub>
                  </m:oMath>
                </a14:m>
                <a:r>
                  <a:rPr lang="ar-AE" sz="4000" b="0" dirty="0">
                    <a:solidFill>
                      <a:srgbClr val="373737"/>
                    </a:solidFill>
                  </a:rPr>
                  <a:t> </a:t>
                </a:r>
                <a:r>
                  <a:rPr lang="en-US" sz="4000" b="0" dirty="0">
                    <a:solidFill>
                      <a:srgbClr val="373737"/>
                    </a:solidFill>
                  </a:rPr>
                  <a:t>for </a:t>
                </a:r>
                <a14:m>
                  <m:oMath xmlns:m="http://schemas.openxmlformats.org/officeDocument/2006/math">
                    <m:sSubSup>
                      <m:sSubSupPr>
                        <m:ctrlPr>
                          <a:rPr lang="ar-AE" sz="4000" b="0" i="1">
                            <a:solidFill>
                              <a:srgbClr val="373737"/>
                            </a:solidFill>
                            <a:latin typeface="Cambria Math" panose="02040503050406030204" pitchFamily="18" charset="0"/>
                          </a:rPr>
                        </m:ctrlPr>
                      </m:sSubSupPr>
                      <m:e>
                        <m:r>
                          <a:rPr lang="ar-AE" sz="4000" b="0">
                            <a:solidFill>
                              <a:srgbClr val="373737"/>
                            </a:solidFill>
                            <a:latin typeface="Cambria Math" panose="02040503050406030204" pitchFamily="18" charset="0"/>
                          </a:rPr>
                          <m:t>𝐺</m:t>
                        </m:r>
                      </m:e>
                      <m:sub>
                        <m:r>
                          <a:rPr lang="ar-AE" sz="4000" b="0">
                            <a:solidFill>
                              <a:srgbClr val="373737"/>
                            </a:solidFill>
                            <a:latin typeface="Cambria Math" panose="02040503050406030204" pitchFamily="18" charset="0"/>
                          </a:rPr>
                          <m:t>𝑡</m:t>
                        </m:r>
                      </m:sub>
                      <m:sup>
                        <m:r>
                          <a:rPr lang="ar-AE" sz="4000" b="0">
                            <a:solidFill>
                              <a:srgbClr val="373737"/>
                            </a:solidFill>
                            <a:latin typeface="Cambria Math" panose="02040503050406030204" pitchFamily="18" charset="0"/>
                          </a:rPr>
                          <m:t>𝜆</m:t>
                        </m:r>
                      </m:sup>
                    </m:sSubSup>
                  </m:oMath>
                </a14:m>
                <a:r>
                  <a:rPr lang="ar-AE" sz="4000" b="0" dirty="0">
                    <a:solidFill>
                      <a:srgbClr val="373737"/>
                    </a:solidFill>
                  </a:rPr>
                  <a:t>:</a:t>
                </a:r>
                <a:endParaRPr lang="en-US" sz="4000" b="0" dirty="0">
                  <a:solidFill>
                    <a:srgbClr val="373737"/>
                  </a:solidFill>
                </a:endParaRPr>
              </a:p>
              <a:p>
                <a:pPr marL="457200" indent="-457200">
                  <a:buFont typeface="Arial" panose="020B0604020202020204" pitchFamily="34" charset="0"/>
                  <a:buChar char="•"/>
                </a:pPr>
                <a:endParaRPr lang="en-US" sz="4000" b="0" dirty="0">
                  <a:solidFill>
                    <a:srgbClr val="373737"/>
                  </a:solidFill>
                </a:endParaRPr>
              </a:p>
              <a:p>
                <a:pPr lvl="1" indent="0">
                  <a:buNone/>
                </a:pPr>
                <a14:m>
                  <m:oMathPara xmlns:m="http://schemas.openxmlformats.org/officeDocument/2006/math">
                    <m:oMathParaPr>
                      <m:jc m:val="left"/>
                    </m:oMathParaPr>
                    <m:oMath xmlns:m="http://schemas.openxmlformats.org/officeDocument/2006/math">
                      <m:sSub>
                        <m:sSubPr>
                          <m:ctrlPr>
                            <a:rPr lang="ar-AE" sz="3800" b="0" i="1">
                              <a:solidFill>
                                <a:srgbClr val="373737"/>
                              </a:solidFill>
                              <a:latin typeface="Cambria Math" panose="02040503050406030204" pitchFamily="18" charset="0"/>
                            </a:rPr>
                          </m:ctrlPr>
                        </m:sSubPr>
                        <m:e>
                          <m:r>
                            <a:rPr lang="ar-AE" sz="3800" b="0">
                              <a:solidFill>
                                <a:srgbClr val="373737"/>
                              </a:solidFill>
                              <a:latin typeface="Cambria Math" panose="02040503050406030204" pitchFamily="18" charset="0"/>
                            </a:rPr>
                            <m:t>𝜃</m:t>
                          </m:r>
                        </m:e>
                        <m:sub>
                          <m:r>
                            <a:rPr lang="ar-AE" sz="3800" b="0">
                              <a:solidFill>
                                <a:srgbClr val="373737"/>
                              </a:solidFill>
                              <a:latin typeface="Cambria Math" panose="02040503050406030204" pitchFamily="18" charset="0"/>
                            </a:rPr>
                            <m:t>𝑡</m:t>
                          </m:r>
                          <m:r>
                            <a:rPr lang="ar-AE" sz="3800" b="0">
                              <a:solidFill>
                                <a:srgbClr val="373737"/>
                              </a:solidFill>
                              <a:latin typeface="Cambria Math" panose="02040503050406030204" pitchFamily="18" charset="0"/>
                            </a:rPr>
                            <m:t>+1</m:t>
                          </m:r>
                        </m:sub>
                      </m:sSub>
                      <m:r>
                        <a:rPr lang="ar-AE" sz="3800" b="0">
                          <a:solidFill>
                            <a:srgbClr val="373737"/>
                          </a:solidFill>
                          <a:latin typeface="Cambria Math" panose="02040503050406030204" pitchFamily="18" charset="0"/>
                        </a:rPr>
                        <m:t>=</m:t>
                      </m:r>
                      <m:sSub>
                        <m:sSubPr>
                          <m:ctrlPr>
                            <a:rPr lang="ar-AE" sz="3800" b="0" i="1">
                              <a:solidFill>
                                <a:srgbClr val="373737"/>
                              </a:solidFill>
                              <a:latin typeface="Cambria Math" panose="02040503050406030204" pitchFamily="18" charset="0"/>
                            </a:rPr>
                          </m:ctrlPr>
                        </m:sSubPr>
                        <m:e>
                          <m:r>
                            <a:rPr lang="ar-AE" sz="3800" b="0">
                              <a:solidFill>
                                <a:srgbClr val="373737"/>
                              </a:solidFill>
                              <a:latin typeface="Cambria Math" panose="02040503050406030204" pitchFamily="18" charset="0"/>
                            </a:rPr>
                            <m:t>𝜃</m:t>
                          </m:r>
                        </m:e>
                        <m:sub>
                          <m:r>
                            <a:rPr lang="ar-AE" sz="3800" b="0">
                              <a:solidFill>
                                <a:srgbClr val="373737"/>
                              </a:solidFill>
                              <a:latin typeface="Cambria Math" panose="02040503050406030204" pitchFamily="18" charset="0"/>
                            </a:rPr>
                            <m:t>𝑡</m:t>
                          </m:r>
                        </m:sub>
                      </m:sSub>
                      <m:r>
                        <a:rPr lang="ar-AE" sz="3800" b="0">
                          <a:solidFill>
                            <a:srgbClr val="373737"/>
                          </a:solidFill>
                          <a:latin typeface="Cambria Math" panose="02040503050406030204" pitchFamily="18" charset="0"/>
                        </a:rPr>
                        <m:t>+</m:t>
                      </m:r>
                      <m:r>
                        <a:rPr lang="ar-AE" sz="3800" b="0">
                          <a:solidFill>
                            <a:srgbClr val="373737"/>
                          </a:solidFill>
                          <a:latin typeface="Cambria Math" panose="02040503050406030204" pitchFamily="18" charset="0"/>
                        </a:rPr>
                        <m:t>𝛼</m:t>
                      </m:r>
                      <m:r>
                        <a:rPr lang="ar-AE" sz="3800" b="0">
                          <a:solidFill>
                            <a:srgbClr val="373737"/>
                          </a:solidFill>
                          <a:latin typeface="Cambria Math" panose="02040503050406030204" pitchFamily="18" charset="0"/>
                        </a:rPr>
                        <m:t>(</m:t>
                      </m:r>
                      <m:sSubSup>
                        <m:sSubSupPr>
                          <m:ctrlPr>
                            <a:rPr lang="ar-AE" sz="3800" b="0" i="1">
                              <a:solidFill>
                                <a:srgbClr val="373737"/>
                              </a:solidFill>
                              <a:latin typeface="Cambria Math" panose="02040503050406030204" pitchFamily="18" charset="0"/>
                            </a:rPr>
                          </m:ctrlPr>
                        </m:sSubSupPr>
                        <m:e>
                          <m:r>
                            <a:rPr lang="ar-AE" sz="3800" b="0">
                              <a:solidFill>
                                <a:srgbClr val="373737"/>
                              </a:solidFill>
                              <a:latin typeface="Cambria Math" panose="02040503050406030204" pitchFamily="18" charset="0"/>
                            </a:rPr>
                            <m:t>𝐺</m:t>
                          </m:r>
                        </m:e>
                        <m:sub>
                          <m:r>
                            <a:rPr lang="ar-AE" sz="3800" b="0">
                              <a:solidFill>
                                <a:srgbClr val="373737"/>
                              </a:solidFill>
                              <a:latin typeface="Cambria Math" panose="02040503050406030204" pitchFamily="18" charset="0"/>
                            </a:rPr>
                            <m:t>𝑡</m:t>
                          </m:r>
                        </m:sub>
                        <m:sup>
                          <m:r>
                            <a:rPr lang="ar-AE" sz="3800" b="0">
                              <a:solidFill>
                                <a:srgbClr val="373737"/>
                              </a:solidFill>
                              <a:latin typeface="Cambria Math" panose="02040503050406030204" pitchFamily="18" charset="0"/>
                            </a:rPr>
                            <m:t>𝜆</m:t>
                          </m:r>
                        </m:sup>
                      </m:sSubSup>
                      <m:r>
                        <a:rPr lang="ar-AE" sz="3800" b="0">
                          <a:solidFill>
                            <a:srgbClr val="373737"/>
                          </a:solidFill>
                          <a:latin typeface="Cambria Math" panose="02040503050406030204" pitchFamily="18" charset="0"/>
                        </a:rPr>
                        <m:t>−</m:t>
                      </m:r>
                      <m:limUpp>
                        <m:limUppPr>
                          <m:ctrlPr>
                            <a:rPr lang="ar-AE" sz="3800" b="0" i="1">
                              <a:solidFill>
                                <a:srgbClr val="373737"/>
                              </a:solidFill>
                              <a:latin typeface="Cambria Math" panose="02040503050406030204" pitchFamily="18" charset="0"/>
                            </a:rPr>
                          </m:ctrlPr>
                        </m:limUppPr>
                        <m:e>
                          <m:r>
                            <a:rPr lang="ar-AE" sz="3800" b="0">
                              <a:solidFill>
                                <a:srgbClr val="373737"/>
                              </a:solidFill>
                              <a:latin typeface="Cambria Math" panose="02040503050406030204" pitchFamily="18" charset="0"/>
                            </a:rPr>
                            <m:t>𝑉</m:t>
                          </m:r>
                        </m:e>
                        <m:lim>
                          <m:r>
                            <a:rPr lang="ar-AE" sz="3800" b="0">
                              <a:solidFill>
                                <a:srgbClr val="373737"/>
                              </a:solidFill>
                              <a:latin typeface="Cambria Math" panose="02040503050406030204" pitchFamily="18" charset="0"/>
                            </a:rPr>
                            <m:t>̂</m:t>
                          </m:r>
                        </m:lim>
                      </m:limUpp>
                      <m:r>
                        <a:rPr lang="ar-AE" sz="3800" b="0">
                          <a:solidFill>
                            <a:srgbClr val="373737"/>
                          </a:solidFill>
                          <a:latin typeface="Cambria Math" panose="02040503050406030204" pitchFamily="18" charset="0"/>
                        </a:rPr>
                        <m:t>(</m:t>
                      </m:r>
                      <m:sSub>
                        <m:sSubPr>
                          <m:ctrlPr>
                            <a:rPr lang="ar-AE" sz="3800" b="0" i="1">
                              <a:solidFill>
                                <a:srgbClr val="373737"/>
                              </a:solidFill>
                              <a:latin typeface="Cambria Math" panose="02040503050406030204" pitchFamily="18" charset="0"/>
                            </a:rPr>
                          </m:ctrlPr>
                        </m:sSubPr>
                        <m:e>
                          <m:r>
                            <a:rPr lang="ar-AE" sz="3800" b="0">
                              <a:solidFill>
                                <a:srgbClr val="373737"/>
                              </a:solidFill>
                              <a:latin typeface="Cambria Math" panose="02040503050406030204" pitchFamily="18" charset="0"/>
                            </a:rPr>
                            <m:t>𝑆</m:t>
                          </m:r>
                        </m:e>
                        <m:sub>
                          <m:r>
                            <a:rPr lang="ar-AE" sz="3800" b="0">
                              <a:solidFill>
                                <a:srgbClr val="373737"/>
                              </a:solidFill>
                              <a:latin typeface="Cambria Math" panose="02040503050406030204" pitchFamily="18" charset="0"/>
                            </a:rPr>
                            <m:t>𝑡</m:t>
                          </m:r>
                        </m:sub>
                      </m:sSub>
                      <m:r>
                        <a:rPr lang="ar-AE" sz="3800" b="0">
                          <a:solidFill>
                            <a:srgbClr val="373737"/>
                          </a:solidFill>
                          <a:latin typeface="Cambria Math" panose="02040503050406030204" pitchFamily="18" charset="0"/>
                        </a:rPr>
                        <m:t>,</m:t>
                      </m:r>
                      <m:r>
                        <a:rPr lang="ar-AE" sz="3800" b="0">
                          <a:solidFill>
                            <a:srgbClr val="373737"/>
                          </a:solidFill>
                          <a:latin typeface="Cambria Math" panose="02040503050406030204" pitchFamily="18" charset="0"/>
                        </a:rPr>
                        <m:t>𝒘</m:t>
                      </m:r>
                      <m:r>
                        <a:rPr lang="ar-AE" sz="3800" b="0">
                          <a:solidFill>
                            <a:srgbClr val="373737"/>
                          </a:solidFill>
                          <a:latin typeface="Cambria Math" panose="02040503050406030204" pitchFamily="18" charset="0"/>
                        </a:rPr>
                        <m:t>))</m:t>
                      </m:r>
                      <m:f>
                        <m:fPr>
                          <m:ctrlPr>
                            <a:rPr lang="ar-AE" sz="3800" b="0" i="1">
                              <a:solidFill>
                                <a:srgbClr val="373737"/>
                              </a:solidFill>
                              <a:latin typeface="Cambria Math" panose="02040503050406030204" pitchFamily="18" charset="0"/>
                            </a:rPr>
                          </m:ctrlPr>
                        </m:fPr>
                        <m:num>
                          <m:r>
                            <a:rPr lang="ar-AE" sz="3800" b="0">
                              <a:solidFill>
                                <a:srgbClr val="373737"/>
                              </a:solidFill>
                              <a:latin typeface="Cambria Math" panose="02040503050406030204" pitchFamily="18" charset="0"/>
                            </a:rPr>
                            <m:t>𝛻𝜋</m:t>
                          </m:r>
                          <m:r>
                            <a:rPr lang="ar-AE" sz="3800" b="0">
                              <a:solidFill>
                                <a:srgbClr val="373737"/>
                              </a:solidFill>
                              <a:latin typeface="Cambria Math" panose="02040503050406030204" pitchFamily="18" charset="0"/>
                            </a:rPr>
                            <m:t>(</m:t>
                          </m:r>
                          <m:sSub>
                            <m:sSubPr>
                              <m:ctrlPr>
                                <a:rPr lang="ar-AE" sz="3800" b="0" i="1">
                                  <a:solidFill>
                                    <a:srgbClr val="373737"/>
                                  </a:solidFill>
                                  <a:latin typeface="Cambria Math" panose="02040503050406030204" pitchFamily="18" charset="0"/>
                                </a:rPr>
                              </m:ctrlPr>
                            </m:sSubPr>
                            <m:e>
                              <m:r>
                                <a:rPr lang="ar-AE" sz="3800" b="0">
                                  <a:solidFill>
                                    <a:srgbClr val="373737"/>
                                  </a:solidFill>
                                  <a:latin typeface="Cambria Math" panose="02040503050406030204" pitchFamily="18" charset="0"/>
                                </a:rPr>
                                <m:t>𝐴</m:t>
                              </m:r>
                            </m:e>
                            <m:sub>
                              <m:r>
                                <a:rPr lang="ar-AE" sz="3800" b="0">
                                  <a:solidFill>
                                    <a:srgbClr val="373737"/>
                                  </a:solidFill>
                                  <a:latin typeface="Cambria Math" panose="02040503050406030204" pitchFamily="18" charset="0"/>
                                </a:rPr>
                                <m:t>𝑡</m:t>
                              </m:r>
                            </m:sub>
                          </m:sSub>
                          <m:r>
                            <a:rPr lang="ar-AE" sz="3800" b="0">
                              <a:solidFill>
                                <a:srgbClr val="373737"/>
                              </a:solidFill>
                              <a:latin typeface="Cambria Math" panose="02040503050406030204" pitchFamily="18" charset="0"/>
                            </a:rPr>
                            <m:t>|</m:t>
                          </m:r>
                          <m:sSub>
                            <m:sSubPr>
                              <m:ctrlPr>
                                <a:rPr lang="ar-AE" sz="3800" b="0" i="1">
                                  <a:solidFill>
                                    <a:srgbClr val="373737"/>
                                  </a:solidFill>
                                  <a:latin typeface="Cambria Math" panose="02040503050406030204" pitchFamily="18" charset="0"/>
                                </a:rPr>
                              </m:ctrlPr>
                            </m:sSubPr>
                            <m:e>
                              <m:r>
                                <a:rPr lang="ar-AE" sz="3800" b="0">
                                  <a:solidFill>
                                    <a:srgbClr val="373737"/>
                                  </a:solidFill>
                                  <a:latin typeface="Cambria Math" panose="02040503050406030204" pitchFamily="18" charset="0"/>
                                </a:rPr>
                                <m:t>𝑆</m:t>
                              </m:r>
                            </m:e>
                            <m:sub>
                              <m:r>
                                <a:rPr lang="ar-AE" sz="3800" b="0">
                                  <a:solidFill>
                                    <a:srgbClr val="373737"/>
                                  </a:solidFill>
                                  <a:latin typeface="Cambria Math" panose="02040503050406030204" pitchFamily="18" charset="0"/>
                                </a:rPr>
                                <m:t>𝑡</m:t>
                              </m:r>
                            </m:sub>
                          </m:sSub>
                          <m:r>
                            <a:rPr lang="ar-AE" sz="3800" b="0">
                              <a:solidFill>
                                <a:srgbClr val="373737"/>
                              </a:solidFill>
                              <a:latin typeface="Cambria Math" panose="02040503050406030204" pitchFamily="18" charset="0"/>
                            </a:rPr>
                            <m:t>,</m:t>
                          </m:r>
                          <m:sSub>
                            <m:sSubPr>
                              <m:ctrlPr>
                                <a:rPr lang="ar-AE" sz="3800" b="0" i="1">
                                  <a:solidFill>
                                    <a:srgbClr val="373737"/>
                                  </a:solidFill>
                                  <a:latin typeface="Cambria Math" panose="02040503050406030204" pitchFamily="18" charset="0"/>
                                </a:rPr>
                              </m:ctrlPr>
                            </m:sSubPr>
                            <m:e>
                              <m:r>
                                <a:rPr lang="ar-AE" sz="3800" b="0">
                                  <a:solidFill>
                                    <a:srgbClr val="373737"/>
                                  </a:solidFill>
                                  <a:latin typeface="Cambria Math" panose="02040503050406030204" pitchFamily="18" charset="0"/>
                                </a:rPr>
                                <m:t>𝜽</m:t>
                              </m:r>
                            </m:e>
                            <m:sub>
                              <m:r>
                                <a:rPr lang="ar-AE" sz="3800" b="0">
                                  <a:solidFill>
                                    <a:srgbClr val="373737"/>
                                  </a:solidFill>
                                  <a:latin typeface="Cambria Math" panose="02040503050406030204" pitchFamily="18" charset="0"/>
                                </a:rPr>
                                <m:t>𝑡</m:t>
                              </m:r>
                            </m:sub>
                          </m:sSub>
                          <m:r>
                            <a:rPr lang="ar-AE" sz="3800" b="0">
                              <a:solidFill>
                                <a:srgbClr val="373737"/>
                              </a:solidFill>
                              <a:latin typeface="Cambria Math" panose="02040503050406030204" pitchFamily="18" charset="0"/>
                            </a:rPr>
                            <m:t>)</m:t>
                          </m:r>
                        </m:num>
                        <m:den>
                          <m:r>
                            <a:rPr lang="ar-AE" sz="3800" b="0">
                              <a:solidFill>
                                <a:srgbClr val="373737"/>
                              </a:solidFill>
                              <a:latin typeface="Cambria Math" panose="02040503050406030204" pitchFamily="18" charset="0"/>
                            </a:rPr>
                            <m:t>𝜋</m:t>
                          </m:r>
                          <m:r>
                            <a:rPr lang="ar-AE" sz="3800" b="0">
                              <a:solidFill>
                                <a:srgbClr val="373737"/>
                              </a:solidFill>
                              <a:latin typeface="Cambria Math" panose="02040503050406030204" pitchFamily="18" charset="0"/>
                            </a:rPr>
                            <m:t>(</m:t>
                          </m:r>
                          <m:sSub>
                            <m:sSubPr>
                              <m:ctrlPr>
                                <a:rPr lang="ar-AE" sz="3800" b="0" i="1">
                                  <a:solidFill>
                                    <a:srgbClr val="373737"/>
                                  </a:solidFill>
                                  <a:latin typeface="Cambria Math" panose="02040503050406030204" pitchFamily="18" charset="0"/>
                                </a:rPr>
                              </m:ctrlPr>
                            </m:sSubPr>
                            <m:e>
                              <m:r>
                                <a:rPr lang="ar-AE" sz="3800" b="0">
                                  <a:solidFill>
                                    <a:srgbClr val="373737"/>
                                  </a:solidFill>
                                  <a:latin typeface="Cambria Math" panose="02040503050406030204" pitchFamily="18" charset="0"/>
                                </a:rPr>
                                <m:t>𝐴</m:t>
                              </m:r>
                            </m:e>
                            <m:sub>
                              <m:r>
                                <a:rPr lang="ar-AE" sz="3800" b="0">
                                  <a:solidFill>
                                    <a:srgbClr val="373737"/>
                                  </a:solidFill>
                                  <a:latin typeface="Cambria Math" panose="02040503050406030204" pitchFamily="18" charset="0"/>
                                </a:rPr>
                                <m:t>𝑡</m:t>
                              </m:r>
                            </m:sub>
                          </m:sSub>
                          <m:r>
                            <a:rPr lang="ar-AE" sz="3800" b="0">
                              <a:solidFill>
                                <a:srgbClr val="373737"/>
                              </a:solidFill>
                              <a:latin typeface="Cambria Math" panose="02040503050406030204" pitchFamily="18" charset="0"/>
                            </a:rPr>
                            <m:t>|</m:t>
                          </m:r>
                          <m:sSub>
                            <m:sSubPr>
                              <m:ctrlPr>
                                <a:rPr lang="ar-AE" sz="3800" b="0" i="1">
                                  <a:solidFill>
                                    <a:srgbClr val="373737"/>
                                  </a:solidFill>
                                  <a:latin typeface="Cambria Math" panose="02040503050406030204" pitchFamily="18" charset="0"/>
                                </a:rPr>
                              </m:ctrlPr>
                            </m:sSubPr>
                            <m:e>
                              <m:r>
                                <a:rPr lang="ar-AE" sz="3800" b="0">
                                  <a:solidFill>
                                    <a:srgbClr val="373737"/>
                                  </a:solidFill>
                                  <a:latin typeface="Cambria Math" panose="02040503050406030204" pitchFamily="18" charset="0"/>
                                </a:rPr>
                                <m:t>𝑆</m:t>
                              </m:r>
                            </m:e>
                            <m:sub>
                              <m:r>
                                <a:rPr lang="ar-AE" sz="3800" b="0">
                                  <a:solidFill>
                                    <a:srgbClr val="373737"/>
                                  </a:solidFill>
                                  <a:latin typeface="Cambria Math" panose="02040503050406030204" pitchFamily="18" charset="0"/>
                                </a:rPr>
                                <m:t>𝑡</m:t>
                              </m:r>
                            </m:sub>
                          </m:sSub>
                          <m:r>
                            <a:rPr lang="ar-AE" sz="3800" b="0">
                              <a:solidFill>
                                <a:srgbClr val="373737"/>
                              </a:solidFill>
                              <a:latin typeface="Cambria Math" panose="02040503050406030204" pitchFamily="18" charset="0"/>
                            </a:rPr>
                            <m:t>,</m:t>
                          </m:r>
                          <m:sSub>
                            <m:sSubPr>
                              <m:ctrlPr>
                                <a:rPr lang="ar-AE" sz="3800" b="0" i="1">
                                  <a:solidFill>
                                    <a:srgbClr val="373737"/>
                                  </a:solidFill>
                                  <a:latin typeface="Cambria Math" panose="02040503050406030204" pitchFamily="18" charset="0"/>
                                </a:rPr>
                              </m:ctrlPr>
                            </m:sSubPr>
                            <m:e>
                              <m:r>
                                <a:rPr lang="ar-AE" sz="3800" b="0">
                                  <a:solidFill>
                                    <a:srgbClr val="373737"/>
                                  </a:solidFill>
                                  <a:latin typeface="Cambria Math" panose="02040503050406030204" pitchFamily="18" charset="0"/>
                                </a:rPr>
                                <m:t>𝜽</m:t>
                              </m:r>
                            </m:e>
                            <m:sub>
                              <m:r>
                                <a:rPr lang="ar-AE" sz="3800" b="0">
                                  <a:solidFill>
                                    <a:srgbClr val="373737"/>
                                  </a:solidFill>
                                  <a:latin typeface="Cambria Math" panose="02040503050406030204" pitchFamily="18" charset="0"/>
                                </a:rPr>
                                <m:t>𝑡</m:t>
                              </m:r>
                            </m:sub>
                          </m:sSub>
                          <m:r>
                            <a:rPr lang="ar-AE" sz="3800" b="0">
                              <a:solidFill>
                                <a:srgbClr val="373737"/>
                              </a:solidFill>
                              <a:latin typeface="Cambria Math" panose="02040503050406030204" pitchFamily="18" charset="0"/>
                            </a:rPr>
                            <m:t>)</m:t>
                          </m:r>
                        </m:den>
                      </m:f>
                    </m:oMath>
                  </m:oMathPara>
                </a14:m>
                <a:endParaRPr lang="ar-AE" sz="3800" b="0" dirty="0">
                  <a:solidFill>
                    <a:srgbClr val="373737"/>
                  </a:solidFill>
                </a:endParaRPr>
              </a:p>
            </p:txBody>
          </p:sp>
        </mc:Choice>
        <mc:Fallback xmlns="">
          <p:sp>
            <p:nvSpPr>
              <p:cNvPr id="463" name="Linear Monte-Carlo Function Approximation…"/>
              <p:cNvSpPr txBox="1">
                <a:spLocks noGrp="1" noRot="1" noChangeAspect="1" noMove="1" noResize="1" noEditPoints="1" noAdjustHandles="1" noChangeArrowheads="1" noChangeShapeType="1" noTextEdit="1"/>
              </p:cNvSpPr>
              <p:nvPr>
                <p:ph type="body" idx="1"/>
              </p:nvPr>
            </p:nvSpPr>
            <p:spPr>
              <a:xfrm>
                <a:off x="1689100" y="2756958"/>
                <a:ext cx="21005800" cy="9181185"/>
              </a:xfrm>
              <a:prstGeom prst="rect">
                <a:avLst/>
              </a:prstGeom>
              <a:blipFill>
                <a:blip r:embed="rId2"/>
                <a:stretch>
                  <a:fillRect l="-1088" t="-1105"/>
                </a:stretch>
              </a:blipFill>
              <a:ln w="12700">
                <a:miter lim="400000"/>
              </a:ln>
            </p:spPr>
            <p:txBody>
              <a:bodyPr/>
              <a:lstStyle/>
              <a:p>
                <a:r>
                  <a:rPr lang="en-US">
                    <a:noFill/>
                  </a:rPr>
                  <a:t> </a:t>
                </a:r>
              </a:p>
            </p:txBody>
          </p:sp>
        </mc:Fallback>
      </mc:AlternateContent>
      <p:sp>
        <p:nvSpPr>
          <p:cNvPr id="462" name="Monte-Carlo with Value Function Approximation"/>
          <p:cNvSpPr txBox="1">
            <a:spLocks noGrp="1"/>
          </p:cNvSpPr>
          <p:nvPr>
            <p:ph type="title"/>
          </p:nvPr>
        </p:nvSpPr>
        <p:spPr>
          <a:prstGeom prst="rect">
            <a:avLst/>
          </a:prstGeom>
        </p:spPr>
        <p:txBody>
          <a:bodyPr/>
          <a:lstStyle/>
          <a:p>
            <a:r>
              <a:rPr lang="en-US" dirty="0"/>
              <a:t>Actor Critic Episodic with Eligibility Traces</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43</a:t>
            </a:fld>
            <a:endParaRPr/>
          </a:p>
        </p:txBody>
      </p:sp>
      <p:pic>
        <p:nvPicPr>
          <p:cNvPr id="8" name="Screen Shot 2019-12-30 at 5.23.43 PM.png" descr="Screen Shot 2019-12-30 at 5.23.43 PM.png">
            <a:extLst>
              <a:ext uri="{FF2B5EF4-FFF2-40B4-BE49-F238E27FC236}">
                <a16:creationId xmlns:a16="http://schemas.microsoft.com/office/drawing/2014/main" id="{C7E73004-1AF8-B242-9BAF-5507D23B74E5}"/>
              </a:ext>
            </a:extLst>
          </p:cNvPr>
          <p:cNvPicPr>
            <a:picLocks noChangeAspect="1"/>
          </p:cNvPicPr>
          <p:nvPr/>
        </p:nvPicPr>
        <p:blipFill>
          <a:blip r:embed="rId3"/>
          <a:stretch>
            <a:fillRect/>
          </a:stretch>
        </p:blipFill>
        <p:spPr>
          <a:xfrm>
            <a:off x="13028477" y="4212771"/>
            <a:ext cx="10801751" cy="7466843"/>
          </a:xfrm>
          <a:prstGeom prst="rect">
            <a:avLst/>
          </a:prstGeom>
          <a:ln w="12700">
            <a:miter lim="400000"/>
          </a:ln>
        </p:spPr>
      </p:pic>
      <p:sp>
        <p:nvSpPr>
          <p:cNvPr id="9" name="Rectangle 8">
            <a:extLst>
              <a:ext uri="{FF2B5EF4-FFF2-40B4-BE49-F238E27FC236}">
                <a16:creationId xmlns:a16="http://schemas.microsoft.com/office/drawing/2014/main" id="{52944232-92EE-184C-85AE-BB5FD95B286A}"/>
              </a:ext>
            </a:extLst>
          </p:cNvPr>
          <p:cNvSpPr/>
          <p:nvPr/>
        </p:nvSpPr>
        <p:spPr>
          <a:xfrm>
            <a:off x="5958770" y="12623595"/>
            <a:ext cx="11043409" cy="830997"/>
          </a:xfrm>
          <a:prstGeom prst="rect">
            <a:avLst/>
          </a:prstGeom>
        </p:spPr>
        <p:txBody>
          <a:bodyPr wrap="none">
            <a:spAutoFit/>
          </a:bodyPr>
          <a:lstStyle/>
          <a:p>
            <a:r>
              <a:rPr lang="en-US" sz="4800" dirty="0">
                <a:solidFill>
                  <a:srgbClr val="FF9900"/>
                </a:solidFill>
                <a:latin typeface="Amazon Ember"/>
                <a:ea typeface="Amazon Ember"/>
                <a:cs typeface="Amazon Ember"/>
                <a:sym typeface="Amazon Ember"/>
              </a:rPr>
              <a:t>NEXT TOPIC: </a:t>
            </a:r>
            <a:r>
              <a:rPr lang="en-US" sz="4800">
                <a:solidFill>
                  <a:schemeClr val="bg1"/>
                </a:solidFill>
              </a:rPr>
              <a:t>Policy Gradient </a:t>
            </a:r>
            <a:r>
              <a:rPr lang="en-US" sz="4800" dirty="0">
                <a:solidFill>
                  <a:schemeClr val="bg1"/>
                </a:solidFill>
              </a:rPr>
              <a:t>Descent</a:t>
            </a:r>
            <a:endParaRPr lang="en-US" sz="4000" dirty="0">
              <a:solidFill>
                <a:schemeClr val="bg1"/>
              </a:solidFill>
            </a:endParaRPr>
          </a:p>
        </p:txBody>
      </p:sp>
    </p:spTree>
    <p:extLst>
      <p:ext uri="{BB962C8B-B14F-4D97-AF65-F5344CB8AC3E}">
        <p14:creationId xmlns:p14="http://schemas.microsoft.com/office/powerpoint/2010/main" val="1941895493"/>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Value Function Approximation"/>
          <p:cNvSpPr txBox="1">
            <a:spLocks noGrp="1"/>
          </p:cNvSpPr>
          <p:nvPr>
            <p:ph type="title"/>
          </p:nvPr>
        </p:nvSpPr>
        <p:spPr>
          <a:prstGeom prst="rect">
            <a:avLst/>
          </a:prstGeom>
        </p:spPr>
        <p:txBody>
          <a:bodyPr>
            <a:normAutofit/>
          </a:bodyPr>
          <a:lstStyle>
            <a:lvl1pPr defTabSz="610870">
              <a:defRPr sz="11840">
                <a:effectLst>
                  <a:outerShdw blurRad="18796" dist="18796" dir="7800000" rotWithShape="0">
                    <a:srgbClr val="E9E9E9"/>
                  </a:outerShdw>
                </a:effectLst>
              </a:defRPr>
            </a:lvl1pPr>
          </a:lstStyle>
          <a:p>
            <a:r>
              <a:rPr lang="en-US" dirty="0"/>
              <a:t>Policy Gradient Descent</a:t>
            </a:r>
            <a:endParaRPr dirty="0"/>
          </a:p>
        </p:txBody>
      </p:sp>
    </p:spTree>
    <p:extLst>
      <p:ext uri="{BB962C8B-B14F-4D97-AF65-F5344CB8AC3E}">
        <p14:creationId xmlns:p14="http://schemas.microsoft.com/office/powerpoint/2010/main" val="404518170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Linear Monte-Carlo Function Approximation…"/>
          <p:cNvSpPr txBox="1">
            <a:spLocks noGrp="1"/>
          </p:cNvSpPr>
          <p:nvPr>
            <p:ph type="body" idx="1"/>
          </p:nvPr>
        </p:nvSpPr>
        <p:spPr>
          <a:xfrm>
            <a:off x="1689100" y="2756958"/>
            <a:ext cx="21005800" cy="9181185"/>
          </a:xfrm>
          <a:prstGeom prst="rect">
            <a:avLst/>
          </a:prstGeom>
          <a:ln w="12700">
            <a:miter lim="400000"/>
          </a:ln>
        </p:spPr>
        <p:txBody>
          <a:bodyPr lIns="50800" tIns="50800" rIns="50800" bIns="50800" anchor="t">
            <a:noAutofit/>
          </a:bodyPr>
          <a:lstStyle/>
          <a:p>
            <a:r>
              <a:rPr lang="en-US" dirty="0">
                <a:solidFill>
                  <a:srgbClr val="028DC5"/>
                </a:solidFill>
              </a:rPr>
              <a:t> RECAP: Value based learning with Approximation</a:t>
            </a:r>
          </a:p>
          <a:p>
            <a:pPr marL="571500" indent="-571500">
              <a:buFont typeface="Arial" panose="020B0604020202020204" pitchFamily="34" charset="0"/>
              <a:buChar char="•"/>
            </a:pPr>
            <a:r>
              <a:rPr lang="en-US" sz="3200" b="0" dirty="0">
                <a:solidFill>
                  <a:srgbClr val="373737"/>
                </a:solidFill>
              </a:rPr>
              <a:t>The general approach we have used in the previous lectures is a classical case of value based learning</a:t>
            </a:r>
          </a:p>
          <a:p>
            <a:pPr marL="457200" lvl="1" indent="-457200">
              <a:spcBef>
                <a:spcPts val="3000"/>
              </a:spcBef>
              <a:buSzTx/>
              <a:buFont typeface="Arial" panose="020B0604020202020204" pitchFamily="34" charset="0"/>
              <a:buChar char="•"/>
            </a:pPr>
            <a:r>
              <a:rPr lang="en-US" sz="3200" dirty="0"/>
              <a:t>We know that there is a Q function which can tell us exactly how good a certain move is in a certain state</a:t>
            </a:r>
          </a:p>
          <a:p>
            <a:pPr marL="457200" lvl="1" indent="-457200">
              <a:spcBef>
                <a:spcPts val="3000"/>
              </a:spcBef>
              <a:buSzTx/>
              <a:buFont typeface="Arial" panose="020B0604020202020204" pitchFamily="34" charset="0"/>
              <a:buChar char="•"/>
            </a:pPr>
            <a:r>
              <a:rPr lang="en-US" sz="3200" dirty="0"/>
              <a:t>We train a Neural Network to learn this Q function</a:t>
            </a:r>
          </a:p>
          <a:p>
            <a:pPr marL="457200" lvl="1" indent="-457200">
              <a:spcBef>
                <a:spcPts val="3000"/>
              </a:spcBef>
              <a:buSzTx/>
              <a:buFont typeface="Arial" panose="020B0604020202020204" pitchFamily="34" charset="0"/>
              <a:buChar char="•"/>
            </a:pPr>
            <a:r>
              <a:rPr lang="en-US" sz="3200" dirty="0"/>
              <a:t>When we have to make a move, we do so according to the following policy: We look at the Q values of all currently possible moves and chose the one with the highest Q value</a:t>
            </a:r>
          </a:p>
          <a:p>
            <a:pPr marL="0" lvl="1" indent="0">
              <a:spcBef>
                <a:spcPts val="3000"/>
              </a:spcBef>
              <a:buSzTx/>
              <a:buNone/>
            </a:pPr>
            <a:r>
              <a:rPr lang="en-US" sz="3600" b="1" dirty="0">
                <a:solidFill>
                  <a:srgbClr val="028DC5"/>
                </a:solidFill>
              </a:rPr>
              <a:t>Disadvantages</a:t>
            </a:r>
          </a:p>
          <a:p>
            <a:pPr marL="457200" lvl="1" indent="-457200">
              <a:spcBef>
                <a:spcPts val="3000"/>
              </a:spcBef>
              <a:buSzTx/>
              <a:buFont typeface="Arial" panose="020B0604020202020204" pitchFamily="34" charset="0"/>
              <a:buChar char="•"/>
            </a:pPr>
            <a:r>
              <a:rPr lang="en-US" sz="3200" dirty="0"/>
              <a:t>We do not know the Q function when we start training</a:t>
            </a:r>
          </a:p>
          <a:p>
            <a:pPr marL="457200" lvl="1" indent="-457200">
              <a:spcBef>
                <a:spcPts val="3000"/>
              </a:spcBef>
              <a:buSzTx/>
              <a:buFont typeface="Arial" panose="020B0604020202020204" pitchFamily="34" charset="0"/>
              <a:buChar char="•"/>
            </a:pPr>
            <a:r>
              <a:rPr lang="en-US" sz="3200" dirty="0"/>
              <a:t>There are circumstances where it's hard to determine how good a given situation is, however comparatively easier to determine what the best action is</a:t>
            </a:r>
          </a:p>
        </p:txBody>
      </p:sp>
      <p:sp>
        <p:nvSpPr>
          <p:cNvPr id="462" name="Monte-Carlo with Value Function Approximation"/>
          <p:cNvSpPr txBox="1">
            <a:spLocks noGrp="1"/>
          </p:cNvSpPr>
          <p:nvPr>
            <p:ph type="title"/>
          </p:nvPr>
        </p:nvSpPr>
        <p:spPr>
          <a:prstGeom prst="rect">
            <a:avLst/>
          </a:prstGeom>
        </p:spPr>
        <p:txBody>
          <a:bodyPr/>
          <a:lstStyle/>
          <a:p>
            <a:r>
              <a:rPr lang="en-US" dirty="0"/>
              <a:t>Policy Gradient Descent</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45</a:t>
            </a:fld>
            <a:endParaRPr/>
          </a:p>
        </p:txBody>
      </p:sp>
    </p:spTree>
    <p:extLst>
      <p:ext uri="{BB962C8B-B14F-4D97-AF65-F5344CB8AC3E}">
        <p14:creationId xmlns:p14="http://schemas.microsoft.com/office/powerpoint/2010/main" val="11846181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3" name="Linear Monte-Carlo Function Approximation…"/>
              <p:cNvSpPr txBox="1">
                <a:spLocks noGrp="1"/>
              </p:cNvSpPr>
              <p:nvPr>
                <p:ph type="body" idx="1"/>
              </p:nvPr>
            </p:nvSpPr>
            <p:spPr>
              <a:xfrm>
                <a:off x="1689100" y="2756958"/>
                <a:ext cx="21005800" cy="9181185"/>
              </a:xfrm>
              <a:prstGeom prst="rect">
                <a:avLst/>
              </a:prstGeom>
              <a:ln w="12700">
                <a:miter lim="400000"/>
              </a:ln>
            </p:spPr>
            <p:txBody>
              <a:bodyPr lIns="50800" tIns="50800" rIns="50800" bIns="50800" anchor="t">
                <a:noAutofit/>
              </a:bodyPr>
              <a:lstStyle/>
              <a:p>
                <a:pPr marL="0" lvl="1" indent="0">
                  <a:spcBef>
                    <a:spcPts val="3000"/>
                  </a:spcBef>
                  <a:buSzTx/>
                  <a:buNone/>
                </a:pPr>
                <a:r>
                  <a:rPr lang="en-US" sz="3600" b="1" dirty="0">
                    <a:solidFill>
                      <a:srgbClr val="028DC5"/>
                    </a:solidFill>
                  </a:rPr>
                  <a:t>Finding the best policy using Policy Gradient Descent</a:t>
                </a:r>
              </a:p>
              <a:p>
                <a:pPr marL="457200" lvl="1" indent="-457200">
                  <a:spcBef>
                    <a:spcPts val="3000"/>
                  </a:spcBef>
                  <a:buSzTx/>
                  <a:buFont typeface="Arial" panose="020B0604020202020204" pitchFamily="34" charset="0"/>
                  <a:buChar char="•"/>
                </a:pPr>
                <a:r>
                  <a:rPr lang="en-US" sz="3600" dirty="0"/>
                  <a:t>Finding the best policy is an optimization problem </a:t>
                </a:r>
              </a:p>
              <a:p>
                <a:pPr marL="457200" lvl="1" indent="-457200">
                  <a:spcBef>
                    <a:spcPts val="3000"/>
                  </a:spcBef>
                  <a:buSzTx/>
                  <a:buFont typeface="Arial" panose="020B0604020202020204" pitchFamily="34" charset="0"/>
                  <a:buChar char="•"/>
                </a:pPr>
                <a:r>
                  <a:rPr lang="en-US" sz="3600" dirty="0"/>
                  <a:t>Ideally, we'd want to find the gradient of the policy and follow it to its maximum:</a:t>
                </a:r>
              </a:p>
              <a:p>
                <a:pPr marL="2381250" lvl="5" indent="0">
                  <a:spcBef>
                    <a:spcPts val="3000"/>
                  </a:spcBef>
                  <a:buSzTx/>
                  <a:buNone/>
                </a:pPr>
                <a14:m>
                  <m:oMath xmlns:m="http://schemas.openxmlformats.org/officeDocument/2006/math">
                    <m:r>
                      <a:rPr lang="en-US" sz="4600">
                        <a:latin typeface="Cambria Math" panose="02040503050406030204" pitchFamily="18" charset="0"/>
                      </a:rPr>
                      <m:t>𝛻</m:t>
                    </m:r>
                    <m:r>
                      <a:rPr lang="en-US" sz="4600">
                        <a:latin typeface="Cambria Math" panose="02040503050406030204" pitchFamily="18" charset="0"/>
                      </a:rPr>
                      <m:t>𝐽</m:t>
                    </m:r>
                    <m:r>
                      <a:rPr lang="en-US" sz="4600">
                        <a:latin typeface="Cambria Math" panose="02040503050406030204" pitchFamily="18" charset="0"/>
                      </a:rPr>
                      <m:t>(</m:t>
                    </m:r>
                    <m:sSub>
                      <m:sSubPr>
                        <m:ctrlPr>
                          <a:rPr lang="ar-AE" sz="4600" i="1">
                            <a:latin typeface="Cambria Math" panose="02040503050406030204" pitchFamily="18" charset="0"/>
                          </a:rPr>
                        </m:ctrlPr>
                      </m:sSubPr>
                      <m:e>
                        <m:r>
                          <a:rPr lang="ar-AE" sz="4600">
                            <a:latin typeface="Cambria Math" panose="02040503050406030204" pitchFamily="18" charset="0"/>
                          </a:rPr>
                          <m:t>𝜽</m:t>
                        </m:r>
                      </m:e>
                      <m:sub>
                        <m:r>
                          <a:rPr lang="ar-AE" sz="4600">
                            <a:latin typeface="Cambria Math" panose="02040503050406030204" pitchFamily="18" charset="0"/>
                          </a:rPr>
                          <m:t>𝑡</m:t>
                        </m:r>
                      </m:sub>
                    </m:sSub>
                    <m:r>
                      <a:rPr lang="ar-AE" sz="4600">
                        <a:latin typeface="Cambria Math" panose="02040503050406030204" pitchFamily="18" charset="0"/>
                      </a:rPr>
                      <m:t>)=</m:t>
                    </m:r>
                    <m:sSub>
                      <m:sSubPr>
                        <m:ctrlPr>
                          <a:rPr lang="ar-AE" sz="4600" i="1">
                            <a:latin typeface="Cambria Math" panose="02040503050406030204" pitchFamily="18" charset="0"/>
                          </a:rPr>
                        </m:ctrlPr>
                      </m:sSubPr>
                      <m:e>
                        <m:r>
                          <a:rPr lang="ar-AE" sz="4600">
                            <a:latin typeface="Cambria Math" panose="02040503050406030204" pitchFamily="18" charset="0"/>
                          </a:rPr>
                          <m:t>𝔼</m:t>
                        </m:r>
                      </m:e>
                      <m:sub>
                        <m:r>
                          <a:rPr lang="ar-AE" sz="4600">
                            <a:latin typeface="Cambria Math" panose="02040503050406030204" pitchFamily="18" charset="0"/>
                          </a:rPr>
                          <m:t>𝜋</m:t>
                        </m:r>
                      </m:sub>
                    </m:sSub>
                    <m:r>
                      <a:rPr lang="ar-AE" sz="4600">
                        <a:latin typeface="Cambria Math" panose="02040503050406030204" pitchFamily="18" charset="0"/>
                      </a:rPr>
                      <m:t>[</m:t>
                    </m:r>
                    <m:sSub>
                      <m:sSubPr>
                        <m:ctrlPr>
                          <a:rPr lang="ar-AE" sz="4600" i="1">
                            <a:latin typeface="Cambria Math" panose="02040503050406030204" pitchFamily="18" charset="0"/>
                          </a:rPr>
                        </m:ctrlPr>
                      </m:sSubPr>
                      <m:e>
                        <m:r>
                          <a:rPr lang="ar-AE" sz="4600">
                            <a:latin typeface="Cambria Math" panose="02040503050406030204" pitchFamily="18" charset="0"/>
                          </a:rPr>
                          <m:t>𝐺</m:t>
                        </m:r>
                      </m:e>
                      <m:sub>
                        <m:r>
                          <a:rPr lang="ar-AE" sz="4600">
                            <a:latin typeface="Cambria Math" panose="02040503050406030204" pitchFamily="18" charset="0"/>
                          </a:rPr>
                          <m:t>𝑡</m:t>
                        </m:r>
                      </m:sub>
                    </m:sSub>
                    <m:f>
                      <m:fPr>
                        <m:ctrlPr>
                          <a:rPr lang="ar-AE" sz="4600" i="1">
                            <a:latin typeface="Cambria Math" panose="02040503050406030204" pitchFamily="18" charset="0"/>
                          </a:rPr>
                        </m:ctrlPr>
                      </m:fPr>
                      <m:num>
                        <m:r>
                          <a:rPr lang="ar-AE" sz="4600">
                            <a:latin typeface="Cambria Math" panose="02040503050406030204" pitchFamily="18" charset="0"/>
                          </a:rPr>
                          <m:t>𝛻𝜋</m:t>
                        </m:r>
                        <m:r>
                          <a:rPr lang="ar-AE" sz="4600">
                            <a:latin typeface="Cambria Math" panose="02040503050406030204" pitchFamily="18" charset="0"/>
                          </a:rPr>
                          <m:t>(</m:t>
                        </m:r>
                        <m:sSub>
                          <m:sSubPr>
                            <m:ctrlPr>
                              <a:rPr lang="ar-AE" sz="4600" i="1">
                                <a:latin typeface="Cambria Math" panose="02040503050406030204" pitchFamily="18" charset="0"/>
                              </a:rPr>
                            </m:ctrlPr>
                          </m:sSubPr>
                          <m:e>
                            <m:r>
                              <a:rPr lang="ar-AE" sz="4600">
                                <a:latin typeface="Cambria Math" panose="02040503050406030204" pitchFamily="18" charset="0"/>
                              </a:rPr>
                              <m:t>𝐴</m:t>
                            </m:r>
                          </m:e>
                          <m:sub>
                            <m:r>
                              <a:rPr lang="ar-AE" sz="4600">
                                <a:latin typeface="Cambria Math" panose="02040503050406030204" pitchFamily="18" charset="0"/>
                              </a:rPr>
                              <m:t>𝑡</m:t>
                            </m:r>
                          </m:sub>
                        </m:sSub>
                        <m:r>
                          <a:rPr lang="ar-AE" sz="4600">
                            <a:latin typeface="Cambria Math" panose="02040503050406030204" pitchFamily="18" charset="0"/>
                          </a:rPr>
                          <m:t>|</m:t>
                        </m:r>
                        <m:sSub>
                          <m:sSubPr>
                            <m:ctrlPr>
                              <a:rPr lang="ar-AE" sz="4600" i="1">
                                <a:latin typeface="Cambria Math" panose="02040503050406030204" pitchFamily="18" charset="0"/>
                              </a:rPr>
                            </m:ctrlPr>
                          </m:sSubPr>
                          <m:e>
                            <m:r>
                              <a:rPr lang="ar-AE" sz="4600">
                                <a:latin typeface="Cambria Math" panose="02040503050406030204" pitchFamily="18" charset="0"/>
                              </a:rPr>
                              <m:t>𝑆</m:t>
                            </m:r>
                          </m:e>
                          <m:sub>
                            <m:r>
                              <a:rPr lang="ar-AE" sz="4600">
                                <a:latin typeface="Cambria Math" panose="02040503050406030204" pitchFamily="18" charset="0"/>
                              </a:rPr>
                              <m:t>𝑡</m:t>
                            </m:r>
                          </m:sub>
                        </m:sSub>
                        <m:r>
                          <a:rPr lang="ar-AE" sz="4600">
                            <a:latin typeface="Cambria Math" panose="02040503050406030204" pitchFamily="18" charset="0"/>
                          </a:rPr>
                          <m:t>,</m:t>
                        </m:r>
                        <m:r>
                          <a:rPr lang="ar-AE" sz="4600">
                            <a:latin typeface="Cambria Math" panose="02040503050406030204" pitchFamily="18" charset="0"/>
                          </a:rPr>
                          <m:t>𝜽</m:t>
                        </m:r>
                        <m:r>
                          <a:rPr lang="ar-AE" sz="4600">
                            <a:latin typeface="Cambria Math" panose="02040503050406030204" pitchFamily="18" charset="0"/>
                          </a:rPr>
                          <m:t>)</m:t>
                        </m:r>
                      </m:num>
                      <m:den>
                        <m:r>
                          <a:rPr lang="ar-AE" sz="4600">
                            <a:latin typeface="Cambria Math" panose="02040503050406030204" pitchFamily="18" charset="0"/>
                          </a:rPr>
                          <m:t>𝜋</m:t>
                        </m:r>
                        <m:r>
                          <a:rPr lang="ar-AE" sz="4600">
                            <a:latin typeface="Cambria Math" panose="02040503050406030204" pitchFamily="18" charset="0"/>
                          </a:rPr>
                          <m:t>(</m:t>
                        </m:r>
                        <m:sSub>
                          <m:sSubPr>
                            <m:ctrlPr>
                              <a:rPr lang="ar-AE" sz="4600" i="1">
                                <a:latin typeface="Cambria Math" panose="02040503050406030204" pitchFamily="18" charset="0"/>
                              </a:rPr>
                            </m:ctrlPr>
                          </m:sSubPr>
                          <m:e>
                            <m:r>
                              <a:rPr lang="ar-AE" sz="4600">
                                <a:latin typeface="Cambria Math" panose="02040503050406030204" pitchFamily="18" charset="0"/>
                              </a:rPr>
                              <m:t>𝐴</m:t>
                            </m:r>
                          </m:e>
                          <m:sub>
                            <m:r>
                              <a:rPr lang="ar-AE" sz="4600">
                                <a:latin typeface="Cambria Math" panose="02040503050406030204" pitchFamily="18" charset="0"/>
                              </a:rPr>
                              <m:t>𝑡</m:t>
                            </m:r>
                          </m:sub>
                        </m:sSub>
                        <m:r>
                          <a:rPr lang="ar-AE" sz="4600">
                            <a:latin typeface="Cambria Math" panose="02040503050406030204" pitchFamily="18" charset="0"/>
                          </a:rPr>
                          <m:t>|</m:t>
                        </m:r>
                        <m:sSub>
                          <m:sSubPr>
                            <m:ctrlPr>
                              <a:rPr lang="ar-AE" sz="4600" i="1">
                                <a:latin typeface="Cambria Math" panose="02040503050406030204" pitchFamily="18" charset="0"/>
                              </a:rPr>
                            </m:ctrlPr>
                          </m:sSubPr>
                          <m:e>
                            <m:r>
                              <a:rPr lang="ar-AE" sz="4600">
                                <a:latin typeface="Cambria Math" panose="02040503050406030204" pitchFamily="18" charset="0"/>
                              </a:rPr>
                              <m:t>𝑆</m:t>
                            </m:r>
                          </m:e>
                          <m:sub>
                            <m:r>
                              <a:rPr lang="ar-AE" sz="4600">
                                <a:latin typeface="Cambria Math" panose="02040503050406030204" pitchFamily="18" charset="0"/>
                              </a:rPr>
                              <m:t>𝑡</m:t>
                            </m:r>
                          </m:sub>
                        </m:sSub>
                        <m:r>
                          <a:rPr lang="ar-AE" sz="4600">
                            <a:latin typeface="Cambria Math" panose="02040503050406030204" pitchFamily="18" charset="0"/>
                          </a:rPr>
                          <m:t>,</m:t>
                        </m:r>
                        <m:r>
                          <a:rPr lang="ar-AE" sz="4600">
                            <a:latin typeface="Cambria Math" panose="02040503050406030204" pitchFamily="18" charset="0"/>
                          </a:rPr>
                          <m:t>𝜽</m:t>
                        </m:r>
                        <m:r>
                          <a:rPr lang="ar-AE" sz="4600">
                            <a:latin typeface="Cambria Math" panose="02040503050406030204" pitchFamily="18" charset="0"/>
                          </a:rPr>
                          <m:t>)</m:t>
                        </m:r>
                      </m:den>
                    </m:f>
                    <m:r>
                      <a:rPr lang="ar-AE" sz="4600">
                        <a:latin typeface="Cambria Math" panose="02040503050406030204" pitchFamily="18" charset="0"/>
                      </a:rPr>
                      <m:t>]</m:t>
                    </m:r>
                  </m:oMath>
                </a14:m>
                <a:r>
                  <a:rPr lang="ar-AE" sz="3400" dirty="0"/>
                  <a:t> </a:t>
                </a:r>
              </a:p>
              <a:p>
                <a:pPr marL="457200" lvl="1" indent="-457200">
                  <a:spcBef>
                    <a:spcPts val="3000"/>
                  </a:spcBef>
                  <a:buSzTx/>
                  <a:buFont typeface="Arial" panose="020B0604020202020204" pitchFamily="34" charset="0"/>
                  <a:buChar char="•"/>
                </a:pPr>
                <a:r>
                  <a:rPr lang="en-US" sz="3600" dirty="0"/>
                  <a:t>Or the simplified version:</a:t>
                </a:r>
              </a:p>
              <a:p>
                <a:pPr marL="0" lvl="1" indent="0">
                  <a:spcBef>
                    <a:spcPts val="3000"/>
                  </a:spcBef>
                  <a:buSzTx/>
                  <a:buNone/>
                </a:pPr>
                <a:endParaRPr lang="en-US" sz="3200" dirty="0"/>
              </a:p>
              <a:p>
                <a:pPr marL="2381250" lvl="5" indent="0">
                  <a:spcBef>
                    <a:spcPts val="3000"/>
                  </a:spcBef>
                  <a:buSzTx/>
                  <a:buNone/>
                </a:pPr>
                <a14:m>
                  <m:oMathPara xmlns:m="http://schemas.openxmlformats.org/officeDocument/2006/math">
                    <m:oMathParaPr>
                      <m:jc m:val="left"/>
                    </m:oMathParaPr>
                    <m:oMath xmlns:m="http://schemas.openxmlformats.org/officeDocument/2006/math">
                      <m:r>
                        <a:rPr lang="en-US" sz="4600">
                          <a:latin typeface="Cambria Math" panose="02040503050406030204" pitchFamily="18" charset="0"/>
                        </a:rPr>
                        <m:t>𝛻</m:t>
                      </m:r>
                      <m:r>
                        <a:rPr lang="en-US" sz="4600">
                          <a:latin typeface="Cambria Math" panose="02040503050406030204" pitchFamily="18" charset="0"/>
                        </a:rPr>
                        <m:t>𝐽</m:t>
                      </m:r>
                      <m:r>
                        <a:rPr lang="en-US" sz="4600">
                          <a:latin typeface="Cambria Math" panose="02040503050406030204" pitchFamily="18" charset="0"/>
                        </a:rPr>
                        <m:t>(</m:t>
                      </m:r>
                      <m:sSub>
                        <m:sSubPr>
                          <m:ctrlPr>
                            <a:rPr lang="ar-AE" sz="4600" i="1">
                              <a:latin typeface="Cambria Math" panose="02040503050406030204" pitchFamily="18" charset="0"/>
                            </a:rPr>
                          </m:ctrlPr>
                        </m:sSubPr>
                        <m:e>
                          <m:r>
                            <a:rPr lang="ar-AE" sz="4600">
                              <a:latin typeface="Cambria Math" panose="02040503050406030204" pitchFamily="18" charset="0"/>
                            </a:rPr>
                            <m:t>𝜃</m:t>
                          </m:r>
                        </m:e>
                        <m:sub>
                          <m:r>
                            <a:rPr lang="ar-AE" sz="4600">
                              <a:latin typeface="Cambria Math" panose="02040503050406030204" pitchFamily="18" charset="0"/>
                            </a:rPr>
                            <m:t>𝑡</m:t>
                          </m:r>
                        </m:sub>
                      </m:sSub>
                      <m:r>
                        <a:rPr lang="ar-AE" sz="4600">
                          <a:latin typeface="Cambria Math" panose="02040503050406030204" pitchFamily="18" charset="0"/>
                        </a:rPr>
                        <m:t>)=</m:t>
                      </m:r>
                      <m:sSub>
                        <m:sSubPr>
                          <m:ctrlPr>
                            <a:rPr lang="ar-AE" sz="4600" i="1">
                              <a:latin typeface="Cambria Math" panose="02040503050406030204" pitchFamily="18" charset="0"/>
                            </a:rPr>
                          </m:ctrlPr>
                        </m:sSubPr>
                        <m:e>
                          <m:r>
                            <a:rPr lang="ar-AE" sz="4600">
                              <a:latin typeface="Cambria Math" panose="02040503050406030204" pitchFamily="18" charset="0"/>
                            </a:rPr>
                            <m:t>𝐸</m:t>
                          </m:r>
                        </m:e>
                        <m:sub>
                          <m:r>
                            <a:rPr lang="ar-AE" sz="4600">
                              <a:latin typeface="Cambria Math" panose="02040503050406030204" pitchFamily="18" charset="0"/>
                            </a:rPr>
                            <m:t>𝜋</m:t>
                          </m:r>
                        </m:sub>
                      </m:sSub>
                      <m:r>
                        <a:rPr lang="ar-AE" sz="4600">
                          <a:latin typeface="Cambria Math" panose="02040503050406030204" pitchFamily="18" charset="0"/>
                        </a:rPr>
                        <m:t>[</m:t>
                      </m:r>
                      <m:sSub>
                        <m:sSubPr>
                          <m:ctrlPr>
                            <a:rPr lang="ar-AE" sz="4600" i="1">
                              <a:latin typeface="Cambria Math" panose="02040503050406030204" pitchFamily="18" charset="0"/>
                            </a:rPr>
                          </m:ctrlPr>
                        </m:sSubPr>
                        <m:e>
                          <m:r>
                            <a:rPr lang="ar-AE" sz="4600">
                              <a:latin typeface="Cambria Math" panose="02040503050406030204" pitchFamily="18" charset="0"/>
                            </a:rPr>
                            <m:t>𝐺</m:t>
                          </m:r>
                        </m:e>
                        <m:sub>
                          <m:r>
                            <a:rPr lang="ar-AE" sz="4600">
                              <a:latin typeface="Cambria Math" panose="02040503050406030204" pitchFamily="18" charset="0"/>
                            </a:rPr>
                            <m:t>𝑡</m:t>
                          </m:r>
                        </m:sub>
                      </m:sSub>
                      <m:r>
                        <a:rPr lang="ar-AE" sz="4600">
                          <a:latin typeface="Cambria Math" panose="02040503050406030204" pitchFamily="18" charset="0"/>
                        </a:rPr>
                        <m:t>𝛻</m:t>
                      </m:r>
                      <m:r>
                        <a:rPr lang="ar-AE" sz="4600">
                          <a:latin typeface="Cambria Math" panose="02040503050406030204" pitchFamily="18" charset="0"/>
                        </a:rPr>
                        <m:t>𝑙𝑜𝑔</m:t>
                      </m:r>
                      <m:r>
                        <a:rPr lang="ar-AE" sz="4600">
                          <a:latin typeface="Cambria Math" panose="02040503050406030204" pitchFamily="18" charset="0"/>
                        </a:rPr>
                        <m:t>(</m:t>
                      </m:r>
                      <m:r>
                        <a:rPr lang="ar-AE" sz="4600">
                          <a:latin typeface="Cambria Math" panose="02040503050406030204" pitchFamily="18" charset="0"/>
                        </a:rPr>
                        <m:t>𝜋</m:t>
                      </m:r>
                      <m:r>
                        <a:rPr lang="ar-AE" sz="4600">
                          <a:latin typeface="Cambria Math" panose="02040503050406030204" pitchFamily="18" charset="0"/>
                        </a:rPr>
                        <m:t>(</m:t>
                      </m:r>
                      <m:r>
                        <a:rPr lang="ar-AE" sz="4600">
                          <a:latin typeface="Cambria Math" panose="02040503050406030204" pitchFamily="18" charset="0"/>
                        </a:rPr>
                        <m:t>𝑠</m:t>
                      </m:r>
                      <m:r>
                        <a:rPr lang="ar-AE" sz="4600">
                          <a:latin typeface="Cambria Math" panose="02040503050406030204" pitchFamily="18" charset="0"/>
                        </a:rPr>
                        <m:t>,</m:t>
                      </m:r>
                      <m:r>
                        <a:rPr lang="ar-AE" sz="4600">
                          <a:latin typeface="Cambria Math" panose="02040503050406030204" pitchFamily="18" charset="0"/>
                        </a:rPr>
                        <m:t>𝑎</m:t>
                      </m:r>
                      <m:r>
                        <a:rPr lang="ar-AE" sz="4600">
                          <a:latin typeface="Cambria Math" panose="02040503050406030204" pitchFamily="18" charset="0"/>
                        </a:rPr>
                        <m:t>))]</m:t>
                      </m:r>
                    </m:oMath>
                  </m:oMathPara>
                </a14:m>
                <a:endParaRPr lang="ar-AE" sz="4600" dirty="0"/>
              </a:p>
            </p:txBody>
          </p:sp>
        </mc:Choice>
        <mc:Fallback xmlns="">
          <p:sp>
            <p:nvSpPr>
              <p:cNvPr id="463" name="Linear Monte-Carlo Function Approximation…"/>
              <p:cNvSpPr txBox="1">
                <a:spLocks noGrp="1" noRot="1" noChangeAspect="1" noMove="1" noResize="1" noEditPoints="1" noAdjustHandles="1" noChangeArrowheads="1" noChangeShapeType="1" noTextEdit="1"/>
              </p:cNvSpPr>
              <p:nvPr>
                <p:ph type="body" idx="1"/>
              </p:nvPr>
            </p:nvSpPr>
            <p:spPr>
              <a:xfrm>
                <a:off x="1689100" y="2756958"/>
                <a:ext cx="21005800" cy="9181185"/>
              </a:xfrm>
              <a:prstGeom prst="rect">
                <a:avLst/>
              </a:prstGeom>
              <a:blipFill>
                <a:blip r:embed="rId3"/>
                <a:stretch>
                  <a:fillRect l="-1027" t="-829"/>
                </a:stretch>
              </a:blipFill>
              <a:ln w="12700">
                <a:miter lim="400000"/>
              </a:ln>
            </p:spPr>
            <p:txBody>
              <a:bodyPr/>
              <a:lstStyle/>
              <a:p>
                <a:r>
                  <a:rPr lang="en-US">
                    <a:noFill/>
                  </a:rPr>
                  <a:t> </a:t>
                </a:r>
              </a:p>
            </p:txBody>
          </p:sp>
        </mc:Fallback>
      </mc:AlternateContent>
      <p:sp>
        <p:nvSpPr>
          <p:cNvPr id="462" name="Monte-Carlo with Value Function Approximation"/>
          <p:cNvSpPr txBox="1">
            <a:spLocks noGrp="1"/>
          </p:cNvSpPr>
          <p:nvPr>
            <p:ph type="title"/>
          </p:nvPr>
        </p:nvSpPr>
        <p:spPr>
          <a:prstGeom prst="rect">
            <a:avLst/>
          </a:prstGeom>
        </p:spPr>
        <p:txBody>
          <a:bodyPr/>
          <a:lstStyle/>
          <a:p>
            <a:r>
              <a:rPr lang="en-US" dirty="0"/>
              <a:t>Policy Gradient Descent</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46</a:t>
            </a:fld>
            <a:endParaRPr/>
          </a:p>
        </p:txBody>
      </p:sp>
    </p:spTree>
    <p:extLst>
      <p:ext uri="{BB962C8B-B14F-4D97-AF65-F5344CB8AC3E}">
        <p14:creationId xmlns:p14="http://schemas.microsoft.com/office/powerpoint/2010/main" val="45126334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63" name="Linear Monte-Carlo Function Approximation…"/>
              <p:cNvSpPr txBox="1">
                <a:spLocks noGrp="1"/>
              </p:cNvSpPr>
              <p:nvPr>
                <p:ph type="body" idx="1"/>
              </p:nvPr>
            </p:nvSpPr>
            <p:spPr>
              <a:xfrm>
                <a:off x="1689100" y="2756958"/>
                <a:ext cx="21005800" cy="9181185"/>
              </a:xfrm>
              <a:prstGeom prst="rect">
                <a:avLst/>
              </a:prstGeom>
              <a:ln w="12700">
                <a:miter lim="400000"/>
              </a:ln>
            </p:spPr>
            <p:txBody>
              <a:bodyPr lIns="50800" tIns="50800" rIns="50800" bIns="50800" anchor="t">
                <a:noAutofit/>
              </a:bodyPr>
              <a:lstStyle/>
              <a:p>
                <a:r>
                  <a:rPr lang="en-US" sz="4000" dirty="0">
                    <a:solidFill>
                      <a:srgbClr val="028DC5"/>
                    </a:solidFill>
                  </a:rPr>
                  <a:t>We have all we need to implement a solution</a:t>
                </a:r>
              </a:p>
              <a:p>
                <a:endParaRPr lang="en-US" sz="3200" dirty="0">
                  <a:solidFill>
                    <a:srgbClr val="028DC5"/>
                  </a:solidFill>
                </a:endParaRPr>
              </a:p>
              <a:p>
                <a:pPr marL="3651250" lvl="6" indent="0">
                  <a:buNone/>
                </a:pPr>
                <a14:m>
                  <m:oMathPara xmlns:m="http://schemas.openxmlformats.org/officeDocument/2006/math">
                    <m:oMathParaPr>
                      <m:jc m:val="left"/>
                    </m:oMathParaPr>
                    <m:oMath xmlns:m="http://schemas.openxmlformats.org/officeDocument/2006/math">
                      <m:r>
                        <a:rPr lang="en-US">
                          <a:latin typeface="Cambria Math" panose="02040503050406030204" pitchFamily="18" charset="0"/>
                        </a:rPr>
                        <m:t>𝛻</m:t>
                      </m:r>
                      <m:r>
                        <a:rPr lang="en-US">
                          <a:latin typeface="Cambria Math" panose="02040503050406030204" pitchFamily="18" charset="0"/>
                        </a:rPr>
                        <m:t>𝐽</m:t>
                      </m:r>
                      <m:r>
                        <a:rPr lang="en-US">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𝜃</m:t>
                          </m:r>
                        </m:e>
                        <m:sub>
                          <m:r>
                            <a:rPr lang="ar-AE">
                              <a:latin typeface="Cambria Math" panose="02040503050406030204" pitchFamily="18" charset="0"/>
                            </a:rPr>
                            <m:t>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𝐸</m:t>
                          </m:r>
                        </m:e>
                        <m:sub>
                          <m:r>
                            <a:rPr lang="ar-AE">
                              <a:latin typeface="Cambria Math" panose="02040503050406030204" pitchFamily="18" charset="0"/>
                            </a:rPr>
                            <m:t>𝜋</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𝐺</m:t>
                          </m:r>
                        </m:e>
                        <m:sub>
                          <m:r>
                            <a:rPr lang="ar-AE">
                              <a:latin typeface="Cambria Math" panose="02040503050406030204" pitchFamily="18" charset="0"/>
                            </a:rPr>
                            <m:t>𝑡</m:t>
                          </m:r>
                        </m:sub>
                      </m:sSub>
                      <m:r>
                        <a:rPr lang="ar-AE">
                          <a:latin typeface="Cambria Math" panose="02040503050406030204" pitchFamily="18" charset="0"/>
                        </a:rPr>
                        <m:t>𝛻</m:t>
                      </m:r>
                      <m:r>
                        <a:rPr lang="ar-AE">
                          <a:latin typeface="Cambria Math" panose="02040503050406030204" pitchFamily="18" charset="0"/>
                        </a:rPr>
                        <m:t>𝑙𝑜𝑔</m:t>
                      </m:r>
                      <m:r>
                        <a:rPr lang="ar-AE">
                          <a:latin typeface="Cambria Math" panose="02040503050406030204" pitchFamily="18" charset="0"/>
                        </a:rPr>
                        <m:t>(</m:t>
                      </m:r>
                      <m:r>
                        <a:rPr lang="ar-AE">
                          <a:latin typeface="Cambria Math" panose="02040503050406030204" pitchFamily="18" charset="0"/>
                        </a:rPr>
                        <m:t>𝜋</m:t>
                      </m:r>
                      <m:r>
                        <a:rPr lang="ar-AE">
                          <a:latin typeface="Cambria Math" panose="02040503050406030204" pitchFamily="18" charset="0"/>
                        </a:rPr>
                        <m:t>(</m:t>
                      </m:r>
                      <m:r>
                        <a:rPr lang="ar-AE">
                          <a:latin typeface="Cambria Math" panose="02040503050406030204" pitchFamily="18" charset="0"/>
                        </a:rPr>
                        <m:t>𝑠</m:t>
                      </m:r>
                      <m:r>
                        <a:rPr lang="ar-AE">
                          <a:latin typeface="Cambria Math" panose="02040503050406030204" pitchFamily="18" charset="0"/>
                        </a:rPr>
                        <m:t>,</m:t>
                      </m:r>
                      <m:r>
                        <a:rPr lang="ar-AE">
                          <a:latin typeface="Cambria Math" panose="02040503050406030204" pitchFamily="18" charset="0"/>
                        </a:rPr>
                        <m:t>𝑎</m:t>
                      </m:r>
                      <m:r>
                        <a:rPr lang="ar-AE">
                          <a:latin typeface="Cambria Math" panose="02040503050406030204" pitchFamily="18" charset="0"/>
                        </a:rPr>
                        <m:t>))]</m:t>
                      </m:r>
                    </m:oMath>
                  </m:oMathPara>
                </a14:m>
                <a:endParaRPr lang="en-US" dirty="0"/>
              </a:p>
              <a:p>
                <a:pPr marL="3651250" lvl="6" indent="0">
                  <a:buNone/>
                </a:pPr>
                <a:endParaRPr lang="ar-AE" sz="1200" dirty="0"/>
              </a:p>
              <a:p>
                <a:pPr marL="457200" lvl="1" indent="-457200">
                  <a:spcBef>
                    <a:spcPts val="3000"/>
                  </a:spcBef>
                  <a:buSzTx/>
                  <a:buFont typeface="Arial" panose="020B0604020202020204" pitchFamily="34" charset="0"/>
                  <a:buChar char="•"/>
                </a:pPr>
                <a:r>
                  <a:rPr lang="en-US" sz="3600" dirty="0"/>
                  <a:t>The probability </a:t>
                </a:r>
                <a14:m>
                  <m:oMath xmlns:m="http://schemas.openxmlformats.org/officeDocument/2006/math">
                    <m:r>
                      <a:rPr lang="en-US" sz="3600">
                        <a:latin typeface="Cambria Math" panose="02040503050406030204" pitchFamily="18" charset="0"/>
                      </a:rPr>
                      <m:t>𝜋</m:t>
                    </m:r>
                    <m:r>
                      <a:rPr lang="en-US" sz="3600">
                        <a:latin typeface="Cambria Math" panose="02040503050406030204" pitchFamily="18" charset="0"/>
                      </a:rPr>
                      <m:t>(</m:t>
                    </m:r>
                    <m:r>
                      <a:rPr lang="en-US" sz="3600">
                        <a:latin typeface="Cambria Math" panose="02040503050406030204" pitchFamily="18" charset="0"/>
                      </a:rPr>
                      <m:t>𝑠</m:t>
                    </m:r>
                    <m:r>
                      <a:rPr lang="en-US" sz="3600">
                        <a:latin typeface="Cambria Math" panose="02040503050406030204" pitchFamily="18" charset="0"/>
                      </a:rPr>
                      <m:t>,</m:t>
                    </m:r>
                    <m:r>
                      <a:rPr lang="en-US" sz="3600">
                        <a:latin typeface="Cambria Math" panose="02040503050406030204" pitchFamily="18" charset="0"/>
                      </a:rPr>
                      <m:t>𝑎</m:t>
                    </m:r>
                    <m:r>
                      <a:rPr lang="en-US" sz="3600">
                        <a:latin typeface="Cambria Math" panose="02040503050406030204" pitchFamily="18" charset="0"/>
                      </a:rPr>
                      <m:t>)</m:t>
                    </m:r>
                  </m:oMath>
                </a14:m>
                <a:r>
                  <a:rPr lang="en-US" sz="3600" dirty="0"/>
                  <a:t> is what our Neural Network will output.</a:t>
                </a:r>
              </a:p>
              <a:p>
                <a:pPr marL="1727200" lvl="1" indent="-457200">
                  <a:buFont typeface="Arial" panose="020B0604020202020204" pitchFamily="34" charset="0"/>
                </a:pPr>
                <a:r>
                  <a:rPr lang="en-US" sz="3200" dirty="0"/>
                  <a:t>It is further differentiable and the neural network can compute the derivative for us.</a:t>
                </a:r>
              </a:p>
              <a:p>
                <a:pPr marL="1727200" lvl="1" indent="-457200">
                  <a:buFont typeface="Arial" panose="020B0604020202020204" pitchFamily="34" charset="0"/>
                </a:pPr>
                <a:r>
                  <a:rPr lang="en-US" sz="3200" dirty="0"/>
                  <a:t>We can sample the expected reward </a:t>
                </a:r>
                <a14:m>
                  <m:oMath xmlns:m="http://schemas.openxmlformats.org/officeDocument/2006/math">
                    <m:r>
                      <a:rPr lang="en-US" sz="3200">
                        <a:latin typeface="Cambria Math" panose="02040503050406030204" pitchFamily="18" charset="0"/>
                      </a:rPr>
                      <m:t>𝐺</m:t>
                    </m:r>
                  </m:oMath>
                </a14:m>
                <a:r>
                  <a:rPr lang="en-US" sz="3200" dirty="0"/>
                  <a:t> by repeated play and recording the observed rewards:</a:t>
                </a:r>
              </a:p>
              <a:p>
                <a:pPr marL="1727200" lvl="1" indent="-457200">
                  <a:buFont typeface="Arial" panose="020B0604020202020204" pitchFamily="34" charset="0"/>
                </a:pPr>
                <a:endParaRPr lang="en-US" dirty="0"/>
              </a:p>
              <a:p>
                <a:pPr marL="3651250" lvl="6" indent="0">
                  <a:buNone/>
                </a:pPr>
                <a14:m>
                  <m:oMathPara xmlns:m="http://schemas.openxmlformats.org/officeDocument/2006/math">
                    <m:oMathParaPr>
                      <m:jc m:val="left"/>
                    </m:oMathParaPr>
                    <m:oMath xmlns:m="http://schemas.openxmlformats.org/officeDocument/2006/math">
                      <m:r>
                        <a:rPr lang="en-US">
                          <a:latin typeface="Cambria Math" panose="02040503050406030204" pitchFamily="18" charset="0"/>
                        </a:rPr>
                        <m:t>𝐺</m:t>
                      </m:r>
                      <m:r>
                        <a:rPr lang="en-US">
                          <a:latin typeface="Cambria Math" panose="02040503050406030204" pitchFamily="18" charset="0"/>
                        </a:rPr>
                        <m:t>=</m:t>
                      </m:r>
                      <m:r>
                        <a:rPr lang="en-US">
                          <a:latin typeface="Cambria Math" panose="02040503050406030204" pitchFamily="18" charset="0"/>
                        </a:rPr>
                        <m:t>𝛾</m:t>
                      </m:r>
                      <m:sSub>
                        <m:sSubPr>
                          <m:ctrlPr>
                            <a:rPr lang="ar-AE" i="1">
                              <a:latin typeface="Cambria Math" panose="02040503050406030204" pitchFamily="18" charset="0"/>
                            </a:rPr>
                          </m:ctrlPr>
                        </m:sSubPr>
                        <m:e>
                          <m:r>
                            <a:rPr lang="ar-AE">
                              <a:latin typeface="Cambria Math" panose="02040503050406030204" pitchFamily="18" charset="0"/>
                            </a:rPr>
                            <m:t>𝑅</m:t>
                          </m:r>
                        </m:e>
                        <m:sub>
                          <m:r>
                            <a:rPr lang="ar-AE">
                              <a:latin typeface="Cambria Math" panose="02040503050406030204" pitchFamily="18" charset="0"/>
                            </a:rPr>
                            <m:t>1</m:t>
                          </m:r>
                        </m:sub>
                      </m:sSub>
                      <m:r>
                        <a:rPr lang="ar-AE">
                          <a:latin typeface="Cambria Math" panose="02040503050406030204" pitchFamily="18" charset="0"/>
                        </a:rPr>
                        <m:t>+</m:t>
                      </m:r>
                      <m:sSup>
                        <m:sSupPr>
                          <m:ctrlPr>
                            <a:rPr lang="ar-AE" i="1">
                              <a:latin typeface="Cambria Math" panose="02040503050406030204" pitchFamily="18" charset="0"/>
                            </a:rPr>
                          </m:ctrlPr>
                        </m:sSupPr>
                        <m:e>
                          <m:r>
                            <a:rPr lang="ar-AE">
                              <a:latin typeface="Cambria Math" panose="02040503050406030204" pitchFamily="18" charset="0"/>
                            </a:rPr>
                            <m:t>𝛾</m:t>
                          </m:r>
                        </m:e>
                        <m:sup>
                          <m:r>
                            <a:rPr lang="ar-AE">
                              <a:latin typeface="Cambria Math" panose="02040503050406030204" pitchFamily="18" charset="0"/>
                            </a:rPr>
                            <m:t>2</m:t>
                          </m:r>
                        </m:sup>
                      </m:sSup>
                      <m:sSub>
                        <m:sSubPr>
                          <m:ctrlPr>
                            <a:rPr lang="ar-AE" i="1">
                              <a:latin typeface="Cambria Math" panose="02040503050406030204" pitchFamily="18" charset="0"/>
                            </a:rPr>
                          </m:ctrlPr>
                        </m:sSubPr>
                        <m:e>
                          <m:r>
                            <a:rPr lang="ar-AE">
                              <a:latin typeface="Cambria Math" panose="02040503050406030204" pitchFamily="18" charset="0"/>
                            </a:rPr>
                            <m:t>𝑅</m:t>
                          </m:r>
                        </m:e>
                        <m:sub>
                          <m:r>
                            <a:rPr lang="ar-AE">
                              <a:latin typeface="Cambria Math" panose="02040503050406030204" pitchFamily="18" charset="0"/>
                            </a:rPr>
                            <m:t>2</m:t>
                          </m:r>
                        </m:sub>
                      </m:sSub>
                      <m:r>
                        <a:rPr lang="ar-AE">
                          <a:latin typeface="Cambria Math" panose="02040503050406030204" pitchFamily="18" charset="0"/>
                        </a:rPr>
                        <m:t>+...</m:t>
                      </m:r>
                      <m:sSup>
                        <m:sSupPr>
                          <m:ctrlPr>
                            <a:rPr lang="ar-AE" i="1">
                              <a:latin typeface="Cambria Math" panose="02040503050406030204" pitchFamily="18" charset="0"/>
                            </a:rPr>
                          </m:ctrlPr>
                        </m:sSupPr>
                        <m:e>
                          <m:r>
                            <a:rPr lang="ar-AE">
                              <a:latin typeface="Cambria Math" panose="02040503050406030204" pitchFamily="18" charset="0"/>
                            </a:rPr>
                            <m:t>𝛾</m:t>
                          </m:r>
                        </m:e>
                        <m:sup>
                          <m:r>
                            <a:rPr lang="ar-AE">
                              <a:latin typeface="Cambria Math" panose="02040503050406030204" pitchFamily="18" charset="0"/>
                            </a:rPr>
                            <m:t>𝑛</m:t>
                          </m:r>
                        </m:sup>
                      </m:sSup>
                      <m:sSub>
                        <m:sSubPr>
                          <m:ctrlPr>
                            <a:rPr lang="ar-AE" i="1">
                              <a:latin typeface="Cambria Math" panose="02040503050406030204" pitchFamily="18" charset="0"/>
                            </a:rPr>
                          </m:ctrlPr>
                        </m:sSubPr>
                        <m:e>
                          <m:r>
                            <a:rPr lang="ar-AE">
                              <a:latin typeface="Cambria Math" panose="02040503050406030204" pitchFamily="18" charset="0"/>
                            </a:rPr>
                            <m:t>𝑅</m:t>
                          </m:r>
                        </m:e>
                        <m:sub>
                          <m:r>
                            <a:rPr lang="ar-AE">
                              <a:latin typeface="Cambria Math" panose="02040503050406030204" pitchFamily="18" charset="0"/>
                            </a:rPr>
                            <m:t>𝑛</m:t>
                          </m:r>
                        </m:sub>
                      </m:sSub>
                    </m:oMath>
                  </m:oMathPara>
                </a14:m>
                <a:endParaRPr lang="ar-AE" dirty="0"/>
              </a:p>
            </p:txBody>
          </p:sp>
        </mc:Choice>
        <mc:Fallback>
          <p:sp>
            <p:nvSpPr>
              <p:cNvPr id="463" name="Linear Monte-Carlo Function Approximation…"/>
              <p:cNvSpPr txBox="1">
                <a:spLocks noGrp="1" noRot="1" noChangeAspect="1" noMove="1" noResize="1" noEditPoints="1" noAdjustHandles="1" noChangeArrowheads="1" noChangeShapeType="1" noTextEdit="1"/>
              </p:cNvSpPr>
              <p:nvPr>
                <p:ph type="body" idx="1"/>
              </p:nvPr>
            </p:nvSpPr>
            <p:spPr>
              <a:xfrm>
                <a:off x="1689100" y="2756958"/>
                <a:ext cx="21005800" cy="9181185"/>
              </a:xfrm>
              <a:prstGeom prst="rect">
                <a:avLst/>
              </a:prstGeom>
              <a:blipFill>
                <a:blip r:embed="rId3"/>
                <a:stretch>
                  <a:fillRect l="-1208" t="-1105"/>
                </a:stretch>
              </a:blipFill>
              <a:ln w="12700">
                <a:miter lim="400000"/>
              </a:ln>
            </p:spPr>
            <p:txBody>
              <a:bodyPr/>
              <a:lstStyle/>
              <a:p>
                <a:r>
                  <a:rPr lang="en-US">
                    <a:noFill/>
                  </a:rPr>
                  <a:t> </a:t>
                </a:r>
              </a:p>
            </p:txBody>
          </p:sp>
        </mc:Fallback>
      </mc:AlternateContent>
      <p:sp>
        <p:nvSpPr>
          <p:cNvPr id="462" name="Monte-Carlo with Value Function Approximation"/>
          <p:cNvSpPr txBox="1">
            <a:spLocks noGrp="1"/>
          </p:cNvSpPr>
          <p:nvPr>
            <p:ph type="title"/>
          </p:nvPr>
        </p:nvSpPr>
        <p:spPr>
          <a:prstGeom prst="rect">
            <a:avLst/>
          </a:prstGeom>
        </p:spPr>
        <p:txBody>
          <a:bodyPr/>
          <a:lstStyle/>
          <a:p>
            <a:r>
              <a:rPr lang="en-US" dirty="0"/>
              <a:t>Policy Gradient Descent</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47</a:t>
            </a:fld>
            <a:endParaRPr/>
          </a:p>
        </p:txBody>
      </p:sp>
    </p:spTree>
    <p:extLst>
      <p:ext uri="{BB962C8B-B14F-4D97-AF65-F5344CB8AC3E}">
        <p14:creationId xmlns:p14="http://schemas.microsoft.com/office/powerpoint/2010/main" val="2450584112"/>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artPole.gif" descr="CartPole.gif">
            <a:extLst>
              <a:ext uri="{FF2B5EF4-FFF2-40B4-BE49-F238E27FC236}">
                <a16:creationId xmlns:a16="http://schemas.microsoft.com/office/drawing/2014/main" id="{9D1A1563-2006-EB42-BD7F-850F857E322B}"/>
              </a:ext>
            </a:extLst>
          </p:cNvPr>
          <p:cNvPicPr>
            <a:picLocks/>
          </p:cNvPicPr>
          <p:nvPr/>
        </p:nvPicPr>
        <p:blipFill>
          <a:blip r:embed="rId3"/>
          <a:stretch>
            <a:fillRect/>
          </a:stretch>
        </p:blipFill>
        <p:spPr>
          <a:xfrm>
            <a:off x="7980135" y="5276699"/>
            <a:ext cx="8423729" cy="5225143"/>
          </a:xfrm>
          <a:prstGeom prst="rect">
            <a:avLst/>
          </a:prstGeom>
          <a:ln w="12700">
            <a:miter lim="400000"/>
          </a:ln>
        </p:spPr>
      </p:pic>
      <p:sp>
        <p:nvSpPr>
          <p:cNvPr id="463" name="Linear Monte-Carlo Function Approximation…"/>
          <p:cNvSpPr txBox="1">
            <a:spLocks noGrp="1"/>
          </p:cNvSpPr>
          <p:nvPr>
            <p:ph type="body" idx="1"/>
          </p:nvPr>
        </p:nvSpPr>
        <p:spPr>
          <a:xfrm>
            <a:off x="1689100" y="2756958"/>
            <a:ext cx="14550644" cy="9181185"/>
          </a:xfrm>
          <a:prstGeom prst="rect">
            <a:avLst/>
          </a:prstGeom>
          <a:ln w="12700">
            <a:miter lim="400000"/>
          </a:ln>
        </p:spPr>
        <p:txBody>
          <a:bodyPr lIns="50800" tIns="50800" rIns="50800" bIns="50800" anchor="t">
            <a:noAutofit/>
          </a:bodyPr>
          <a:lstStyle/>
          <a:p>
            <a:r>
              <a:rPr lang="en-US" sz="4000" dirty="0">
                <a:solidFill>
                  <a:srgbClr val="028DC5"/>
                </a:solidFill>
              </a:rPr>
              <a:t>A Simple Policy Gradient Descent Example</a:t>
            </a:r>
          </a:p>
          <a:p>
            <a:pPr marL="1727200" lvl="1" indent="-457200">
              <a:buFont typeface="Arial" panose="020B0604020202020204" pitchFamily="34" charset="0"/>
            </a:pPr>
            <a:r>
              <a:rPr lang="en-US" sz="4000" dirty="0"/>
              <a:t>It is not in the scope of this course to discuss Deep Learning implementations</a:t>
            </a:r>
          </a:p>
          <a:p>
            <a:pPr marL="1727200" lvl="1" indent="-457200">
              <a:buFont typeface="Arial" panose="020B0604020202020204" pitchFamily="34" charset="0"/>
            </a:pPr>
            <a:r>
              <a:rPr lang="en-US" sz="4000" dirty="0"/>
              <a:t>But we will show in general lines how to implement a policy gradient for a simple </a:t>
            </a:r>
            <a:r>
              <a:rPr lang="en-US" sz="4000" b="1" dirty="0" err="1">
                <a:solidFill>
                  <a:srgbClr val="FF9300"/>
                </a:solidFill>
              </a:rPr>
              <a:t>CartPole</a:t>
            </a:r>
            <a:r>
              <a:rPr lang="en-US" sz="4000" b="1" dirty="0">
                <a:solidFill>
                  <a:srgbClr val="FF9300"/>
                </a:solidFill>
              </a:rPr>
              <a:t> Problem</a:t>
            </a:r>
            <a:endParaRPr lang="en-US" sz="4000" dirty="0"/>
          </a:p>
        </p:txBody>
      </p:sp>
      <p:sp>
        <p:nvSpPr>
          <p:cNvPr id="462" name="Monte-Carlo with Value Function Approximation"/>
          <p:cNvSpPr txBox="1">
            <a:spLocks noGrp="1"/>
          </p:cNvSpPr>
          <p:nvPr>
            <p:ph type="title"/>
          </p:nvPr>
        </p:nvSpPr>
        <p:spPr>
          <a:prstGeom prst="rect">
            <a:avLst/>
          </a:prstGeom>
        </p:spPr>
        <p:txBody>
          <a:bodyPr/>
          <a:lstStyle/>
          <a:p>
            <a:r>
              <a:rPr lang="en-US" dirty="0"/>
              <a:t>Policy Gradient Descent Example</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48</a:t>
            </a:fld>
            <a:endParaRPr/>
          </a:p>
        </p:txBody>
      </p:sp>
    </p:spTree>
    <p:extLst>
      <p:ext uri="{BB962C8B-B14F-4D97-AF65-F5344CB8AC3E}">
        <p14:creationId xmlns:p14="http://schemas.microsoft.com/office/powerpoint/2010/main" val="195565849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artPole.gif" descr="CartPole.gif">
            <a:extLst>
              <a:ext uri="{FF2B5EF4-FFF2-40B4-BE49-F238E27FC236}">
                <a16:creationId xmlns:a16="http://schemas.microsoft.com/office/drawing/2014/main" id="{C4BA3F53-33AC-8740-9AD5-BF0156E3DBA6}"/>
              </a:ext>
            </a:extLst>
          </p:cNvPr>
          <p:cNvPicPr>
            <a:picLocks/>
          </p:cNvPicPr>
          <p:nvPr/>
        </p:nvPicPr>
        <p:blipFill>
          <a:blip r:embed="rId3"/>
          <a:stretch>
            <a:fillRect/>
          </a:stretch>
        </p:blipFill>
        <p:spPr>
          <a:xfrm>
            <a:off x="17352818" y="7647709"/>
            <a:ext cx="6812534" cy="4672304"/>
          </a:xfrm>
          <a:prstGeom prst="rect">
            <a:avLst/>
          </a:prstGeom>
          <a:ln w="12700">
            <a:miter lim="400000"/>
          </a:ln>
        </p:spPr>
      </p:pic>
      <p:sp>
        <p:nvSpPr>
          <p:cNvPr id="463" name="Linear Monte-Carlo Function Approximation…"/>
          <p:cNvSpPr txBox="1">
            <a:spLocks noGrp="1"/>
          </p:cNvSpPr>
          <p:nvPr>
            <p:ph type="body" idx="1"/>
          </p:nvPr>
        </p:nvSpPr>
        <p:spPr>
          <a:xfrm>
            <a:off x="1689100" y="2756958"/>
            <a:ext cx="17617210" cy="9181185"/>
          </a:xfrm>
          <a:prstGeom prst="rect">
            <a:avLst/>
          </a:prstGeom>
          <a:ln w="12700">
            <a:miter lim="400000"/>
          </a:ln>
        </p:spPr>
        <p:txBody>
          <a:bodyPr lIns="50800" tIns="50800" rIns="50800" bIns="50800" anchor="t">
            <a:noAutofit/>
          </a:bodyPr>
          <a:lstStyle/>
          <a:p>
            <a:r>
              <a:rPr lang="en-US" sz="4000" dirty="0" err="1">
                <a:solidFill>
                  <a:srgbClr val="028DC5"/>
                </a:solidFill>
              </a:rPr>
              <a:t>CartPole</a:t>
            </a:r>
            <a:r>
              <a:rPr lang="en-US" sz="4000" dirty="0">
                <a:solidFill>
                  <a:srgbClr val="028DC5"/>
                </a:solidFill>
              </a:rPr>
              <a:t> with Policy Gradient</a:t>
            </a:r>
          </a:p>
          <a:p>
            <a:pPr marL="1727200" lvl="1" indent="-457200">
              <a:buFont typeface="Arial" panose="020B0604020202020204" pitchFamily="34" charset="0"/>
            </a:pPr>
            <a:r>
              <a:rPr lang="en-US" sz="3600" dirty="0"/>
              <a:t>A pole is attached by an un-actuated joint to a cart, which moves along a frictionless track </a:t>
            </a:r>
          </a:p>
          <a:p>
            <a:pPr marL="1727200" lvl="1" indent="-457200">
              <a:buFont typeface="Arial" panose="020B0604020202020204" pitchFamily="34" charset="0"/>
            </a:pPr>
            <a:r>
              <a:rPr lang="en-US" sz="3600" dirty="0"/>
              <a:t>The system is controlled by applying a force of +1 or -1 to the cart </a:t>
            </a:r>
          </a:p>
          <a:p>
            <a:pPr marL="1727200" lvl="1" indent="-457200">
              <a:buFont typeface="Arial" panose="020B0604020202020204" pitchFamily="34" charset="0"/>
            </a:pPr>
            <a:r>
              <a:rPr lang="en-US" sz="3600" dirty="0"/>
              <a:t>The pendulum starts upright, and the goal is to prevent it from falling over</a:t>
            </a:r>
          </a:p>
          <a:p>
            <a:pPr marL="1727200" lvl="1" indent="-457200">
              <a:buFont typeface="Arial" panose="020B0604020202020204" pitchFamily="34" charset="0"/>
            </a:pPr>
            <a:r>
              <a:rPr lang="en-US" sz="3600" dirty="0"/>
              <a:t>A reward of +1 is provided for every timestep that the pole remains upright</a:t>
            </a:r>
          </a:p>
          <a:p>
            <a:pPr marL="1727200" lvl="1" indent="-457200">
              <a:buFont typeface="Arial" panose="020B0604020202020204" pitchFamily="34" charset="0"/>
            </a:pPr>
            <a:r>
              <a:rPr lang="en-US" sz="3600" dirty="0"/>
              <a:t>The episode ends when:</a:t>
            </a:r>
          </a:p>
          <a:p>
            <a:pPr marL="2362200" lvl="2" indent="-457200">
              <a:buFont typeface="Arial" panose="020B0604020202020204" pitchFamily="34" charset="0"/>
            </a:pPr>
            <a:r>
              <a:rPr lang="en-US" sz="3000" dirty="0"/>
              <a:t>The pole is more than 12 degrees from vertical, or</a:t>
            </a:r>
          </a:p>
          <a:p>
            <a:pPr marL="2362200" lvl="2" indent="-457200">
              <a:buFont typeface="Arial" panose="020B0604020202020204" pitchFamily="34" charset="0"/>
            </a:pPr>
            <a:r>
              <a:rPr lang="en-US" sz="3000" dirty="0"/>
              <a:t>The cart moves more than 2.4 units from the center</a:t>
            </a:r>
          </a:p>
          <a:p>
            <a:r>
              <a:rPr lang="en-US" sz="4000" b="1" dirty="0">
                <a:solidFill>
                  <a:srgbClr val="028DC5"/>
                </a:solidFill>
              </a:rPr>
              <a:t>Solved Requirements</a:t>
            </a:r>
            <a:endParaRPr lang="en-US" sz="4800" b="1" dirty="0">
              <a:solidFill>
                <a:srgbClr val="028DC5"/>
              </a:solidFill>
            </a:endParaRPr>
          </a:p>
          <a:p>
            <a:pPr marL="1727200" lvl="1" indent="-457200">
              <a:buFont typeface="Arial" panose="020B0604020202020204" pitchFamily="34" charset="0"/>
            </a:pPr>
            <a:r>
              <a:rPr lang="en-US" dirty="0"/>
              <a:t>Considered solved when the average reward is greater than or equal to 195.0 over 100 consecutive trials.</a:t>
            </a:r>
            <a:endParaRPr lang="en-US" sz="3600" dirty="0"/>
          </a:p>
        </p:txBody>
      </p:sp>
      <p:sp>
        <p:nvSpPr>
          <p:cNvPr id="462" name="Monte-Carlo with Value Function Approximation"/>
          <p:cNvSpPr txBox="1">
            <a:spLocks noGrp="1"/>
          </p:cNvSpPr>
          <p:nvPr>
            <p:ph type="title"/>
          </p:nvPr>
        </p:nvSpPr>
        <p:spPr>
          <a:prstGeom prst="rect">
            <a:avLst/>
          </a:prstGeom>
        </p:spPr>
        <p:txBody>
          <a:bodyPr/>
          <a:lstStyle/>
          <a:p>
            <a:r>
              <a:rPr lang="en-US" dirty="0"/>
              <a:t>Policy Gradient Descent Example</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49</a:t>
            </a:fld>
            <a:endParaRPr/>
          </a:p>
        </p:txBody>
      </p:sp>
    </p:spTree>
    <p:extLst>
      <p:ext uri="{BB962C8B-B14F-4D97-AF65-F5344CB8AC3E}">
        <p14:creationId xmlns:p14="http://schemas.microsoft.com/office/powerpoint/2010/main" val="53881238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ourse Agenda"/>
          <p:cNvSpPr txBox="1">
            <a:spLocks noGrp="1"/>
          </p:cNvSpPr>
          <p:nvPr>
            <p:ph type="title"/>
          </p:nvPr>
        </p:nvSpPr>
        <p:spPr>
          <a:prstGeom prst="rect">
            <a:avLst/>
          </a:prstGeom>
        </p:spPr>
        <p:txBody>
          <a:bodyPr/>
          <a:lstStyle/>
          <a:p>
            <a:r>
              <a:rPr lang="en-US" dirty="0"/>
              <a:t>Recap Lecture 2</a:t>
            </a:r>
            <a:endParaRPr dirty="0"/>
          </a:p>
        </p:txBody>
      </p:sp>
      <p:sp>
        <p:nvSpPr>
          <p:cNvPr id="227" name="Lecture 3…"/>
          <p:cNvSpPr txBox="1">
            <a:spLocks noGrp="1"/>
          </p:cNvSpPr>
          <p:nvPr>
            <p:ph type="body" sz="half" idx="1"/>
          </p:nvPr>
        </p:nvSpPr>
        <p:spPr>
          <a:xfrm>
            <a:off x="1689100" y="2756958"/>
            <a:ext cx="19582732" cy="9036514"/>
          </a:xfrm>
          <a:prstGeom prst="rect">
            <a:avLst/>
          </a:prstGeom>
          <a:ln w="12700">
            <a:miter lim="400000"/>
          </a:ln>
        </p:spPr>
        <p:txBody>
          <a:bodyPr lIns="50800" tIns="50800" rIns="50800" bIns="50800" anchor="t">
            <a:noAutofit/>
          </a:bodyPr>
          <a:lstStyle/>
          <a:p>
            <a:pPr marL="201168" indent="-201168" defTabSz="804672">
              <a:spcBef>
                <a:spcPts val="800"/>
              </a:spcBef>
            </a:pPr>
            <a:r>
              <a:rPr lang="en-US" sz="4000" dirty="0"/>
              <a:t>Monte Carlo methods</a:t>
            </a:r>
          </a:p>
          <a:p>
            <a:pPr lvl="1" hangingPunct="0"/>
            <a:r>
              <a:rPr lang="en-US" sz="4000" dirty="0"/>
              <a:t>Ways of solving the reinforcement learning problem based on averaging sample returns</a:t>
            </a:r>
          </a:p>
          <a:p>
            <a:pPr lvl="1" hangingPunct="0"/>
            <a:r>
              <a:rPr lang="en-US" sz="4000" dirty="0"/>
              <a:t>Sample sequences of states, actions, and rewards from actual or simulated interaction with an environment</a:t>
            </a:r>
          </a:p>
          <a:p>
            <a:pPr lvl="1" hangingPunct="0"/>
            <a:r>
              <a:rPr lang="en-US" sz="4000" dirty="0"/>
              <a:t>Episodic updates</a:t>
            </a:r>
          </a:p>
          <a:p>
            <a:pPr marL="201168" indent="-201168" defTabSz="804672">
              <a:spcBef>
                <a:spcPts val="800"/>
              </a:spcBef>
            </a:pPr>
            <a:r>
              <a:rPr lang="en-US" sz="4000" dirty="0"/>
              <a:t>Temporal-Difference (TD) </a:t>
            </a:r>
          </a:p>
          <a:p>
            <a:pPr lvl="1" hangingPunct="0"/>
            <a:r>
              <a:rPr lang="en-US" sz="4000" dirty="0"/>
              <a:t>Similar to Monte-Carlo methods, Temporal-Difference (TD) Learning is model-free and learns from episodes of experience</a:t>
            </a:r>
          </a:p>
          <a:p>
            <a:pPr lvl="1" hangingPunct="0"/>
            <a:r>
              <a:rPr lang="en-US" sz="4000" dirty="0"/>
              <a:t>However, TD learning can learn from incomplete episodes and hence we don’t need to track the episode up to termination</a:t>
            </a:r>
          </a:p>
        </p:txBody>
      </p:sp>
      <p:sp>
        <p:nvSpPr>
          <p:cNvPr id="228" name="Slide Number"/>
          <p:cNvSpPr txBox="1">
            <a:spLocks noGrp="1"/>
          </p:cNvSpPr>
          <p:nvPr>
            <p:ph type="sldNum" sz="quarter" idx="2"/>
          </p:nvPr>
        </p:nvSpPr>
        <p:spPr>
          <a:xfrm>
            <a:off x="637116" y="12858937"/>
            <a:ext cx="292914" cy="457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Tree>
    <p:extLst>
      <p:ext uri="{BB962C8B-B14F-4D97-AF65-F5344CB8AC3E}">
        <p14:creationId xmlns:p14="http://schemas.microsoft.com/office/powerpoint/2010/main" val="85755570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Linear Monte-Carlo Function Approximation…"/>
          <p:cNvSpPr txBox="1">
            <a:spLocks noGrp="1"/>
          </p:cNvSpPr>
          <p:nvPr>
            <p:ph type="body" idx="1"/>
          </p:nvPr>
        </p:nvSpPr>
        <p:spPr>
          <a:xfrm>
            <a:off x="1689100" y="2756958"/>
            <a:ext cx="14550644" cy="9181185"/>
          </a:xfrm>
          <a:prstGeom prst="rect">
            <a:avLst/>
          </a:prstGeom>
          <a:ln w="12700">
            <a:miter lim="400000"/>
          </a:ln>
        </p:spPr>
        <p:txBody>
          <a:bodyPr lIns="50800" tIns="50800" rIns="50800" bIns="50800" anchor="t">
            <a:noAutofit/>
          </a:bodyPr>
          <a:lstStyle/>
          <a:p>
            <a:r>
              <a:rPr lang="en-US" sz="4000" dirty="0" err="1">
                <a:solidFill>
                  <a:srgbClr val="028DC5"/>
                </a:solidFill>
              </a:rPr>
              <a:t>CartPole</a:t>
            </a:r>
            <a:r>
              <a:rPr lang="en-US" sz="4000" dirty="0">
                <a:solidFill>
                  <a:srgbClr val="028DC5"/>
                </a:solidFill>
              </a:rPr>
              <a:t> with Policy Gradient</a:t>
            </a:r>
          </a:p>
          <a:p>
            <a:pPr marL="1727200" lvl="1" indent="-457200">
              <a:buFont typeface="Arial" panose="020B0604020202020204" pitchFamily="34" charset="0"/>
              <a:buChar char="•"/>
            </a:pPr>
            <a:r>
              <a:rPr lang="en-US" sz="4000" dirty="0"/>
              <a:t>Note: The amount the velocity is reduced or increased is not fixed as it depends on the angle the pole is pointing </a:t>
            </a:r>
          </a:p>
          <a:p>
            <a:pPr marL="1727200" lvl="1" indent="-457200">
              <a:buFont typeface="Arial" panose="020B0604020202020204" pitchFamily="34" charset="0"/>
              <a:buChar char="•"/>
            </a:pPr>
            <a:r>
              <a:rPr lang="en-US" sz="4000" dirty="0"/>
              <a:t>This is because the center of gravity of the pole increases the amount of energy needed to move the cart underneath it</a:t>
            </a:r>
          </a:p>
        </p:txBody>
      </p:sp>
      <p:sp>
        <p:nvSpPr>
          <p:cNvPr id="462" name="Monte-Carlo with Value Function Approximation"/>
          <p:cNvSpPr txBox="1">
            <a:spLocks noGrp="1"/>
          </p:cNvSpPr>
          <p:nvPr>
            <p:ph type="title"/>
          </p:nvPr>
        </p:nvSpPr>
        <p:spPr>
          <a:prstGeom prst="rect">
            <a:avLst/>
          </a:prstGeom>
        </p:spPr>
        <p:txBody>
          <a:bodyPr/>
          <a:lstStyle/>
          <a:p>
            <a:r>
              <a:rPr lang="en-US" dirty="0"/>
              <a:t>Policy Gradient Descent Example</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50</a:t>
            </a:fld>
            <a:endParaRPr/>
          </a:p>
        </p:txBody>
      </p:sp>
      <p:pic>
        <p:nvPicPr>
          <p:cNvPr id="6" name="Screen Shot 2020-03-16 at 5.45.28 PM.png" descr="Screen Shot 2020-03-16 at 5.45.28 PM.png">
            <a:extLst>
              <a:ext uri="{FF2B5EF4-FFF2-40B4-BE49-F238E27FC236}">
                <a16:creationId xmlns:a16="http://schemas.microsoft.com/office/drawing/2014/main" id="{B64BE816-8CCB-5A47-879B-60907C2A096E}"/>
              </a:ext>
            </a:extLst>
          </p:cNvPr>
          <p:cNvPicPr>
            <a:picLocks noChangeAspect="1"/>
          </p:cNvPicPr>
          <p:nvPr/>
        </p:nvPicPr>
        <p:blipFill>
          <a:blip r:embed="rId3"/>
          <a:stretch>
            <a:fillRect/>
          </a:stretch>
        </p:blipFill>
        <p:spPr>
          <a:xfrm>
            <a:off x="17226180" y="7968033"/>
            <a:ext cx="5583664" cy="3991010"/>
          </a:xfrm>
          <a:prstGeom prst="rect">
            <a:avLst/>
          </a:prstGeom>
          <a:ln w="12700">
            <a:miter lim="400000"/>
          </a:ln>
        </p:spPr>
      </p:pic>
      <p:pic>
        <p:nvPicPr>
          <p:cNvPr id="7" name="Screen Shot 2020-03-16 at 5.45.22 PM.png" descr="Screen Shot 2020-03-16 at 5.45.22 PM.png">
            <a:extLst>
              <a:ext uri="{FF2B5EF4-FFF2-40B4-BE49-F238E27FC236}">
                <a16:creationId xmlns:a16="http://schemas.microsoft.com/office/drawing/2014/main" id="{EC9F7E28-998E-FA4D-92E9-E7EAFD641882}"/>
              </a:ext>
            </a:extLst>
          </p:cNvPr>
          <p:cNvPicPr>
            <a:picLocks noChangeAspect="1"/>
          </p:cNvPicPr>
          <p:nvPr/>
        </p:nvPicPr>
        <p:blipFill>
          <a:blip r:embed="rId4"/>
          <a:stretch>
            <a:fillRect/>
          </a:stretch>
        </p:blipFill>
        <p:spPr>
          <a:xfrm>
            <a:off x="16041146" y="2510133"/>
            <a:ext cx="8440700" cy="5589367"/>
          </a:xfrm>
          <a:prstGeom prst="rect">
            <a:avLst/>
          </a:prstGeom>
          <a:ln w="12700">
            <a:miter lim="400000"/>
          </a:ln>
        </p:spPr>
      </p:pic>
      <p:sp>
        <p:nvSpPr>
          <p:cNvPr id="8" name="Rectangle 7">
            <a:extLst>
              <a:ext uri="{FF2B5EF4-FFF2-40B4-BE49-F238E27FC236}">
                <a16:creationId xmlns:a16="http://schemas.microsoft.com/office/drawing/2014/main" id="{8F6134B9-106A-0140-A3CB-F9E13E183D30}"/>
              </a:ext>
            </a:extLst>
          </p:cNvPr>
          <p:cNvSpPr/>
          <p:nvPr/>
        </p:nvSpPr>
        <p:spPr>
          <a:xfrm>
            <a:off x="1689099" y="11174188"/>
            <a:ext cx="6333786" cy="584775"/>
          </a:xfrm>
          <a:prstGeom prst="rect">
            <a:avLst/>
          </a:prstGeom>
        </p:spPr>
        <p:txBody>
          <a:bodyPr wrap="none">
            <a:spAutoFit/>
          </a:bodyPr>
          <a:lstStyle/>
          <a:p>
            <a:pPr defTabSz="758951">
              <a:spcBef>
                <a:spcPts val="800"/>
              </a:spcBef>
              <a:defRPr sz="1826"/>
            </a:pPr>
            <a:r>
              <a:rPr lang="en-US" sz="3200" dirty="0">
                <a:solidFill>
                  <a:srgbClr val="A166FF"/>
                </a:solidFill>
              </a:rPr>
              <a:t>Let’s do some coding! </a:t>
            </a:r>
            <a:r>
              <a:rPr lang="en-US" sz="3200" u="sng" dirty="0">
                <a:solidFill>
                  <a:srgbClr val="0563C1"/>
                </a:solidFill>
                <a:uFill>
                  <a:solidFill>
                    <a:srgbClr val="0563C1"/>
                  </a:solidFill>
                </a:uFill>
                <a:hlinkClick r:id="rId5"/>
              </a:rPr>
              <a:t>CartPole</a:t>
            </a:r>
          </a:p>
        </p:txBody>
      </p:sp>
      <p:pic>
        <p:nvPicPr>
          <p:cNvPr id="9" name="Image" descr="Image">
            <a:extLst>
              <a:ext uri="{FF2B5EF4-FFF2-40B4-BE49-F238E27FC236}">
                <a16:creationId xmlns:a16="http://schemas.microsoft.com/office/drawing/2014/main" id="{396BBE7A-5980-644A-9B33-006BCCF157CA}"/>
              </a:ext>
            </a:extLst>
          </p:cNvPr>
          <p:cNvPicPr>
            <a:picLocks noChangeAspect="1"/>
          </p:cNvPicPr>
          <p:nvPr/>
        </p:nvPicPr>
        <p:blipFill>
          <a:blip r:embed="rId6"/>
          <a:stretch>
            <a:fillRect/>
          </a:stretch>
        </p:blipFill>
        <p:spPr>
          <a:xfrm>
            <a:off x="637117" y="10934248"/>
            <a:ext cx="1102750" cy="1107674"/>
          </a:xfrm>
          <a:prstGeom prst="rect">
            <a:avLst/>
          </a:prstGeom>
          <a:ln w="12700">
            <a:miter lim="400000"/>
          </a:ln>
        </p:spPr>
      </p:pic>
    </p:spTree>
    <p:extLst>
      <p:ext uri="{BB962C8B-B14F-4D97-AF65-F5344CB8AC3E}">
        <p14:creationId xmlns:p14="http://schemas.microsoft.com/office/powerpoint/2010/main" val="269711443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Linear Monte-Carlo Function Approximation…"/>
          <p:cNvSpPr txBox="1">
            <a:spLocks noGrp="1"/>
          </p:cNvSpPr>
          <p:nvPr>
            <p:ph type="body" idx="1"/>
          </p:nvPr>
        </p:nvSpPr>
        <p:spPr>
          <a:xfrm>
            <a:off x="1689099" y="2756958"/>
            <a:ext cx="12875987" cy="9181185"/>
          </a:xfrm>
          <a:prstGeom prst="rect">
            <a:avLst/>
          </a:prstGeom>
          <a:ln w="12700">
            <a:miter lim="400000"/>
          </a:ln>
        </p:spPr>
        <p:txBody>
          <a:bodyPr lIns="50800" tIns="50800" rIns="50800" bIns="50800" anchor="t">
            <a:noAutofit/>
          </a:bodyPr>
          <a:lstStyle/>
          <a:p>
            <a:r>
              <a:rPr lang="en-US" sz="4000" dirty="0">
                <a:solidFill>
                  <a:srgbClr val="028DC5"/>
                </a:solidFill>
              </a:rPr>
              <a:t>Tic Tac Toe with Policy Gradient Descent Example</a:t>
            </a:r>
          </a:p>
          <a:p>
            <a:pPr marL="1727200" lvl="1" indent="-457200">
              <a:buFont typeface="Arial" panose="020B0604020202020204" pitchFamily="34" charset="0"/>
              <a:buChar char="•"/>
            </a:pPr>
            <a:r>
              <a:rPr lang="en-US" sz="4000" dirty="0"/>
              <a:t>We are going to see how to implement a solution for this game exploring different  opponents and observe if </a:t>
            </a:r>
            <a:r>
              <a:rPr lang="en-US" sz="4000" b="1" dirty="0">
                <a:solidFill>
                  <a:srgbClr val="FF9300"/>
                </a:solidFill>
              </a:rPr>
              <a:t>Gradient Descent</a:t>
            </a:r>
            <a:r>
              <a:rPr lang="en-US" sz="4000" dirty="0"/>
              <a:t> does a good job to learn how to play the game</a:t>
            </a:r>
          </a:p>
        </p:txBody>
      </p:sp>
      <p:sp>
        <p:nvSpPr>
          <p:cNvPr id="462" name="Monte-Carlo with Value Function Approximation"/>
          <p:cNvSpPr txBox="1">
            <a:spLocks noGrp="1"/>
          </p:cNvSpPr>
          <p:nvPr>
            <p:ph type="title"/>
          </p:nvPr>
        </p:nvSpPr>
        <p:spPr>
          <a:prstGeom prst="rect">
            <a:avLst/>
          </a:prstGeom>
        </p:spPr>
        <p:txBody>
          <a:bodyPr/>
          <a:lstStyle/>
          <a:p>
            <a:r>
              <a:rPr lang="en-US" dirty="0"/>
              <a:t>Another Policy Gradient Descent Example</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51</a:t>
            </a:fld>
            <a:endParaRPr/>
          </a:p>
        </p:txBody>
      </p:sp>
      <p:sp>
        <p:nvSpPr>
          <p:cNvPr id="2" name="Rectangle 1">
            <a:extLst>
              <a:ext uri="{FF2B5EF4-FFF2-40B4-BE49-F238E27FC236}">
                <a16:creationId xmlns:a16="http://schemas.microsoft.com/office/drawing/2014/main" id="{4A157465-69EF-8A4A-A974-0E641B3217F9}"/>
              </a:ext>
            </a:extLst>
          </p:cNvPr>
          <p:cNvSpPr/>
          <p:nvPr/>
        </p:nvSpPr>
        <p:spPr>
          <a:xfrm>
            <a:off x="2097596" y="10983299"/>
            <a:ext cx="7489551" cy="646331"/>
          </a:xfrm>
          <a:prstGeom prst="rect">
            <a:avLst/>
          </a:prstGeom>
        </p:spPr>
        <p:txBody>
          <a:bodyPr wrap="none">
            <a:spAutoFit/>
          </a:bodyPr>
          <a:lstStyle/>
          <a:p>
            <a:pPr>
              <a:defRPr sz="2200"/>
            </a:pPr>
            <a:r>
              <a:rPr lang="en-US" sz="3600" dirty="0">
                <a:solidFill>
                  <a:srgbClr val="A166FF"/>
                </a:solidFill>
              </a:rPr>
              <a:t>Let’s do some coding! </a:t>
            </a:r>
            <a:r>
              <a:rPr lang="en-US" sz="3600" u="sng" dirty="0">
                <a:solidFill>
                  <a:srgbClr val="0563C1"/>
                </a:solidFill>
                <a:uFill>
                  <a:solidFill>
                    <a:srgbClr val="0563C1"/>
                  </a:solidFill>
                </a:uFill>
                <a:hlinkClick r:id="rId3"/>
              </a:rPr>
              <a:t>TicTacToe</a:t>
            </a:r>
          </a:p>
        </p:txBody>
      </p:sp>
      <p:pic>
        <p:nvPicPr>
          <p:cNvPr id="9" name="Image" descr="Image">
            <a:extLst>
              <a:ext uri="{FF2B5EF4-FFF2-40B4-BE49-F238E27FC236}">
                <a16:creationId xmlns:a16="http://schemas.microsoft.com/office/drawing/2014/main" id="{A735AEAD-DCD6-6148-BBD4-2D5DE9A6CD96}"/>
              </a:ext>
            </a:extLst>
          </p:cNvPr>
          <p:cNvPicPr>
            <a:picLocks noChangeAspect="1"/>
          </p:cNvPicPr>
          <p:nvPr/>
        </p:nvPicPr>
        <p:blipFill>
          <a:blip r:embed="rId4"/>
          <a:stretch>
            <a:fillRect/>
          </a:stretch>
        </p:blipFill>
        <p:spPr>
          <a:xfrm>
            <a:off x="1108643" y="10707958"/>
            <a:ext cx="1224717" cy="1230185"/>
          </a:xfrm>
          <a:prstGeom prst="rect">
            <a:avLst/>
          </a:prstGeom>
          <a:ln w="12700">
            <a:miter lim="400000"/>
          </a:ln>
        </p:spPr>
      </p:pic>
      <p:pic>
        <p:nvPicPr>
          <p:cNvPr id="10" name="Screen Shot 2020-03-16 at 6.30.43 PM.png" descr="Screen Shot 2020-03-16 at 6.30.43 PM.png">
            <a:extLst>
              <a:ext uri="{FF2B5EF4-FFF2-40B4-BE49-F238E27FC236}">
                <a16:creationId xmlns:a16="http://schemas.microsoft.com/office/drawing/2014/main" id="{D51C51BC-1C4F-1D48-A15E-93FCFADBB82D}"/>
              </a:ext>
            </a:extLst>
          </p:cNvPr>
          <p:cNvPicPr>
            <a:picLocks noChangeAspect="1"/>
          </p:cNvPicPr>
          <p:nvPr/>
        </p:nvPicPr>
        <p:blipFill>
          <a:blip r:embed="rId5"/>
          <a:stretch>
            <a:fillRect/>
          </a:stretch>
        </p:blipFill>
        <p:spPr>
          <a:xfrm>
            <a:off x="16491163" y="4876317"/>
            <a:ext cx="5308133" cy="6155015"/>
          </a:xfrm>
          <a:prstGeom prst="rect">
            <a:avLst/>
          </a:prstGeom>
          <a:ln w="12700">
            <a:miter lim="400000"/>
          </a:ln>
        </p:spPr>
      </p:pic>
      <p:sp>
        <p:nvSpPr>
          <p:cNvPr id="12" name="Rectangle 11">
            <a:extLst>
              <a:ext uri="{FF2B5EF4-FFF2-40B4-BE49-F238E27FC236}">
                <a16:creationId xmlns:a16="http://schemas.microsoft.com/office/drawing/2014/main" id="{9401E7C3-2951-3841-BC3C-598156D0D3FA}"/>
              </a:ext>
            </a:extLst>
          </p:cNvPr>
          <p:cNvSpPr/>
          <p:nvPr/>
        </p:nvSpPr>
        <p:spPr>
          <a:xfrm>
            <a:off x="8388121" y="12623595"/>
            <a:ext cx="6184706" cy="830997"/>
          </a:xfrm>
          <a:prstGeom prst="rect">
            <a:avLst/>
          </a:prstGeom>
        </p:spPr>
        <p:txBody>
          <a:bodyPr wrap="none">
            <a:spAutoFit/>
          </a:bodyPr>
          <a:lstStyle/>
          <a:p>
            <a:r>
              <a:rPr lang="en-US" sz="4800" dirty="0">
                <a:solidFill>
                  <a:srgbClr val="FF9900"/>
                </a:solidFill>
                <a:latin typeface="Amazon Ember"/>
                <a:ea typeface="Amazon Ember"/>
                <a:cs typeface="Amazon Ember"/>
                <a:sym typeface="Amazon Ember"/>
              </a:rPr>
              <a:t>See you in Lecture 5!</a:t>
            </a:r>
            <a:endParaRPr lang="en-US" sz="4000" dirty="0">
              <a:solidFill>
                <a:schemeClr val="bg1"/>
              </a:solidFill>
            </a:endParaRPr>
          </a:p>
        </p:txBody>
      </p:sp>
    </p:spTree>
    <p:extLst>
      <p:ext uri="{BB962C8B-B14F-4D97-AF65-F5344CB8AC3E}">
        <p14:creationId xmlns:p14="http://schemas.microsoft.com/office/powerpoint/2010/main" val="158199315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Value Function Approximation"/>
          <p:cNvSpPr txBox="1">
            <a:spLocks noGrp="1"/>
          </p:cNvSpPr>
          <p:nvPr>
            <p:ph type="title"/>
          </p:nvPr>
        </p:nvSpPr>
        <p:spPr>
          <a:prstGeom prst="rect">
            <a:avLst/>
          </a:prstGeom>
        </p:spPr>
        <p:txBody>
          <a:bodyPr/>
          <a:lstStyle>
            <a:lvl1pPr defTabSz="610870">
              <a:defRPr sz="11840">
                <a:effectLst>
                  <a:outerShdw blurRad="18796" dist="18796" dir="7800000" rotWithShape="0">
                    <a:srgbClr val="E9E9E9"/>
                  </a:outerShdw>
                </a:effectLst>
              </a:defRPr>
            </a:lvl1pPr>
          </a:lstStyle>
          <a:p>
            <a:r>
              <a:rPr lang="en-US"/>
              <a:t>Assignment</a:t>
            </a:r>
            <a:endParaRPr dirty="0"/>
          </a:p>
        </p:txBody>
      </p:sp>
    </p:spTree>
    <p:extLst>
      <p:ext uri="{BB962C8B-B14F-4D97-AF65-F5344CB8AC3E}">
        <p14:creationId xmlns:p14="http://schemas.microsoft.com/office/powerpoint/2010/main" val="374441709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Linear Monte-Carlo Function Approximation…"/>
          <p:cNvSpPr txBox="1">
            <a:spLocks noGrp="1"/>
          </p:cNvSpPr>
          <p:nvPr>
            <p:ph type="body" idx="1"/>
          </p:nvPr>
        </p:nvSpPr>
        <p:spPr>
          <a:xfrm>
            <a:off x="1689100" y="2756958"/>
            <a:ext cx="21573236" cy="9181185"/>
          </a:xfrm>
          <a:prstGeom prst="rect">
            <a:avLst/>
          </a:prstGeom>
          <a:ln w="12700">
            <a:miter lim="400000"/>
          </a:ln>
        </p:spPr>
        <p:txBody>
          <a:bodyPr lIns="50800" tIns="50800" rIns="50800" bIns="50800" anchor="t">
            <a:noAutofit/>
          </a:bodyPr>
          <a:lstStyle/>
          <a:p>
            <a:r>
              <a:rPr lang="en-US" sz="4000" dirty="0">
                <a:solidFill>
                  <a:srgbClr val="028DC5"/>
                </a:solidFill>
              </a:rPr>
              <a:t>ATARI Pong game</a:t>
            </a:r>
          </a:p>
          <a:p>
            <a:pPr marL="1727200" lvl="1" indent="-457200">
              <a:buFont typeface="Arial" panose="020B0604020202020204" pitchFamily="34" charset="0"/>
            </a:pPr>
            <a:r>
              <a:rPr lang="en-US" sz="3600"/>
              <a:t>In the last </a:t>
            </a:r>
            <a:r>
              <a:rPr lang="en-US" sz="3600" dirty="0"/>
              <a:t>assignment you've approximated the value function. However, there is another way to go: </a:t>
            </a:r>
            <a:r>
              <a:rPr lang="en-US" sz="4000" b="1" dirty="0">
                <a:solidFill>
                  <a:srgbClr val="FF9300"/>
                </a:solidFill>
              </a:rPr>
              <a:t>the approximation of the policy</a:t>
            </a:r>
            <a:r>
              <a:rPr lang="en-US" sz="3600" dirty="0"/>
              <a:t>. The </a:t>
            </a:r>
            <a:r>
              <a:rPr lang="en-US" sz="4000" b="1" dirty="0">
                <a:solidFill>
                  <a:srgbClr val="FF9300"/>
                </a:solidFill>
              </a:rPr>
              <a:t>Policy gradient </a:t>
            </a:r>
            <a:r>
              <a:rPr lang="en-US" sz="3600" dirty="0"/>
              <a:t>is a way to implement that</a:t>
            </a:r>
            <a:endParaRPr lang="en-US" dirty="0"/>
          </a:p>
          <a:p>
            <a:pPr marL="1727200" lvl="1" indent="-457200">
              <a:buFont typeface="Arial" panose="020B0604020202020204" pitchFamily="34" charset="0"/>
            </a:pPr>
            <a:r>
              <a:rPr lang="en-US" sz="4000" dirty="0"/>
              <a:t>See detailed explanation of problem in the assignment  notebook </a:t>
            </a:r>
            <a:r>
              <a:rPr lang="en-US" sz="4000" b="1" dirty="0">
                <a:solidFill>
                  <a:srgbClr val="FF9300"/>
                </a:solidFill>
              </a:rPr>
              <a:t>RL_assignment_4.ipynb</a:t>
            </a:r>
            <a:r>
              <a:rPr lang="en-US" sz="4000" dirty="0"/>
              <a:t>, located in your student’s </a:t>
            </a:r>
            <a:r>
              <a:rPr lang="en-US" sz="4000" dirty="0" err="1"/>
              <a:t>Sagemaker</a:t>
            </a:r>
            <a:r>
              <a:rPr lang="en-US" sz="4000" dirty="0"/>
              <a:t> environment</a:t>
            </a:r>
            <a:endParaRPr lang="en-US" sz="3600" dirty="0"/>
          </a:p>
          <a:p>
            <a:pPr marL="1727200" lvl="1" indent="-457200">
              <a:buFont typeface="Arial" panose="020B0604020202020204" pitchFamily="34" charset="0"/>
            </a:pPr>
            <a:r>
              <a:rPr lang="en-US" sz="4000" dirty="0"/>
              <a:t>A short overview just for those that are not familiar with this game (meaning that you probably haven’t been born when </a:t>
            </a:r>
            <a:r>
              <a:rPr lang="en-US" sz="3600" dirty="0"/>
              <a:t>I used to play it!)</a:t>
            </a:r>
          </a:p>
          <a:p>
            <a:pPr marL="1727200" lvl="1" indent="-457200">
              <a:buFont typeface="Arial" panose="020B0604020202020204" pitchFamily="34" charset="0"/>
            </a:pPr>
            <a:r>
              <a:rPr lang="en-US" sz="3600" dirty="0">
                <a:hlinkClick r:id="rId3"/>
              </a:rPr>
              <a:t>PLAY ATARI (warning: it is very noisy !)</a:t>
            </a:r>
          </a:p>
        </p:txBody>
      </p:sp>
      <p:sp>
        <p:nvSpPr>
          <p:cNvPr id="462" name="Monte-Carlo with Value Function Approximation"/>
          <p:cNvSpPr txBox="1">
            <a:spLocks noGrp="1"/>
          </p:cNvSpPr>
          <p:nvPr>
            <p:ph type="title"/>
          </p:nvPr>
        </p:nvSpPr>
        <p:spPr>
          <a:prstGeom prst="rect">
            <a:avLst/>
          </a:prstGeom>
        </p:spPr>
        <p:txBody>
          <a:bodyPr/>
          <a:lstStyle/>
          <a:p>
            <a:r>
              <a:rPr lang="en-US" dirty="0"/>
              <a:t>Policy Gradient - Assignment 4</a:t>
            </a:r>
            <a:endParaRPr dirty="0"/>
          </a:p>
        </p:txBody>
      </p:sp>
      <p:sp>
        <p:nvSpPr>
          <p:cNvPr id="4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53</a:t>
            </a:fld>
            <a:endParaRPr/>
          </a:p>
        </p:txBody>
      </p:sp>
      <p:pic>
        <p:nvPicPr>
          <p:cNvPr id="8" name="Screen Shot 2020-03-16 at 6.52.26 PM.png" descr="Screen Shot 2020-03-16 at 6.52.26 PM.png">
            <a:extLst>
              <a:ext uri="{FF2B5EF4-FFF2-40B4-BE49-F238E27FC236}">
                <a16:creationId xmlns:a16="http://schemas.microsoft.com/office/drawing/2014/main" id="{1AFD4BB7-C9AD-1848-A4F6-3DD76913B27E}"/>
              </a:ext>
            </a:extLst>
          </p:cNvPr>
          <p:cNvPicPr>
            <a:picLocks noChangeAspect="1"/>
          </p:cNvPicPr>
          <p:nvPr/>
        </p:nvPicPr>
        <p:blipFill>
          <a:blip r:embed="rId4"/>
          <a:stretch>
            <a:fillRect/>
          </a:stretch>
        </p:blipFill>
        <p:spPr>
          <a:xfrm>
            <a:off x="11409218" y="8136640"/>
            <a:ext cx="10683351" cy="4124679"/>
          </a:xfrm>
          <a:prstGeom prst="rect">
            <a:avLst/>
          </a:prstGeom>
          <a:ln w="12700">
            <a:miter lim="400000"/>
          </a:ln>
        </p:spPr>
      </p:pic>
    </p:spTree>
    <p:extLst>
      <p:ext uri="{BB962C8B-B14F-4D97-AF65-F5344CB8AC3E}">
        <p14:creationId xmlns:p14="http://schemas.microsoft.com/office/powerpoint/2010/main" val="283742576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Value Function Approximation"/>
          <p:cNvSpPr txBox="1">
            <a:spLocks noGrp="1"/>
          </p:cNvSpPr>
          <p:nvPr>
            <p:ph type="title"/>
          </p:nvPr>
        </p:nvSpPr>
        <p:spPr>
          <a:prstGeom prst="rect">
            <a:avLst/>
          </a:prstGeom>
        </p:spPr>
        <p:txBody>
          <a:bodyPr/>
          <a:lstStyle>
            <a:lvl1pPr defTabSz="610870">
              <a:defRPr sz="11840">
                <a:effectLst>
                  <a:outerShdw blurRad="18796" dist="18796" dir="7800000" rotWithShape="0">
                    <a:srgbClr val="E9E9E9"/>
                  </a:outerShdw>
                </a:effectLst>
              </a:defRPr>
            </a:lvl1pPr>
          </a:lstStyle>
          <a:p>
            <a:r>
              <a:rPr lang="en-US" dirty="0"/>
              <a:t>References</a:t>
            </a:r>
            <a:endParaRPr dirty="0"/>
          </a:p>
        </p:txBody>
      </p:sp>
    </p:spTree>
    <p:extLst>
      <p:ext uri="{BB962C8B-B14F-4D97-AF65-F5344CB8AC3E}">
        <p14:creationId xmlns:p14="http://schemas.microsoft.com/office/powerpoint/2010/main" val="1556597424"/>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Linear Approximation…"/>
          <p:cNvSpPr txBox="1">
            <a:spLocks noGrp="1"/>
          </p:cNvSpPr>
          <p:nvPr>
            <p:ph type="body" idx="1"/>
          </p:nvPr>
        </p:nvSpPr>
        <p:spPr>
          <a:prstGeom prst="rect">
            <a:avLst/>
          </a:prstGeom>
        </p:spPr>
        <p:txBody>
          <a:bodyPr/>
          <a:lstStyle/>
          <a:p>
            <a:endParaRPr dirty="0"/>
          </a:p>
        </p:txBody>
      </p:sp>
      <p:sp>
        <p:nvSpPr>
          <p:cNvPr id="536" name="Action Value Function Approximation"/>
          <p:cNvSpPr txBox="1">
            <a:spLocks noGrp="1"/>
          </p:cNvSpPr>
          <p:nvPr>
            <p:ph type="title"/>
          </p:nvPr>
        </p:nvSpPr>
        <p:spPr>
          <a:prstGeom prst="rect">
            <a:avLst/>
          </a:prstGeom>
        </p:spPr>
        <p:txBody>
          <a:bodyPr/>
          <a:lstStyle/>
          <a:p>
            <a:r>
              <a:rPr lang="en-US" dirty="0"/>
              <a:t>References</a:t>
            </a:r>
            <a:endParaRPr dirty="0"/>
          </a:p>
        </p:txBody>
      </p:sp>
      <p:sp>
        <p:nvSpPr>
          <p:cNvPr id="5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55</a:t>
            </a:fld>
            <a:endParaRPr/>
          </a:p>
        </p:txBody>
      </p:sp>
    </p:spTree>
    <p:extLst>
      <p:ext uri="{BB962C8B-B14F-4D97-AF65-F5344CB8AC3E}">
        <p14:creationId xmlns:p14="http://schemas.microsoft.com/office/powerpoint/2010/main" val="12423925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Value Function Approximation"/>
          <p:cNvSpPr txBox="1">
            <a:spLocks noGrp="1"/>
          </p:cNvSpPr>
          <p:nvPr>
            <p:ph type="title"/>
          </p:nvPr>
        </p:nvSpPr>
        <p:spPr>
          <a:prstGeom prst="rect">
            <a:avLst/>
          </a:prstGeom>
        </p:spPr>
        <p:txBody>
          <a:bodyPr/>
          <a:lstStyle>
            <a:lvl1pPr defTabSz="610870">
              <a:defRPr sz="11840">
                <a:effectLst>
                  <a:outerShdw blurRad="18796" dist="18796" dir="7800000" rotWithShape="0">
                    <a:srgbClr val="E9E9E9"/>
                  </a:outerShdw>
                </a:effectLst>
              </a:defRPr>
            </a:lvl1pPr>
          </a:lstStyle>
          <a:p>
            <a:r>
              <a:rPr lang="en-US" dirty="0"/>
              <a:t>Thank you!!!</a:t>
            </a:r>
            <a:endParaRPr dirty="0"/>
          </a:p>
        </p:txBody>
      </p:sp>
    </p:spTree>
    <p:extLst>
      <p:ext uri="{BB962C8B-B14F-4D97-AF65-F5344CB8AC3E}">
        <p14:creationId xmlns:p14="http://schemas.microsoft.com/office/powerpoint/2010/main" val="421368513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Course Agenda"/>
          <p:cNvSpPr txBox="1">
            <a:spLocks noGrp="1"/>
          </p:cNvSpPr>
          <p:nvPr>
            <p:ph type="title"/>
          </p:nvPr>
        </p:nvSpPr>
        <p:spPr>
          <a:prstGeom prst="rect">
            <a:avLst/>
          </a:prstGeom>
        </p:spPr>
        <p:txBody>
          <a:bodyPr/>
          <a:lstStyle/>
          <a:p>
            <a:r>
              <a:rPr lang="en-US" dirty="0"/>
              <a:t>Recap Lecture 3</a:t>
            </a:r>
            <a:endParaRPr dirty="0"/>
          </a:p>
        </p:txBody>
      </p:sp>
      <mc:AlternateContent xmlns:mc="http://schemas.openxmlformats.org/markup-compatibility/2006" xmlns:a14="http://schemas.microsoft.com/office/drawing/2010/main">
        <mc:Choice Requires="a14">
          <p:sp>
            <p:nvSpPr>
              <p:cNvPr id="227" name="Lecture 3…"/>
              <p:cNvSpPr txBox="1">
                <a:spLocks noGrp="1"/>
              </p:cNvSpPr>
              <p:nvPr>
                <p:ph type="body" sz="half" idx="1"/>
              </p:nvPr>
            </p:nvSpPr>
            <p:spPr>
              <a:xfrm>
                <a:off x="1689100" y="2756958"/>
                <a:ext cx="19582732" cy="9036514"/>
              </a:xfrm>
              <a:prstGeom prst="rect">
                <a:avLst/>
              </a:prstGeom>
              <a:ln w="12700">
                <a:miter lim="400000"/>
              </a:ln>
            </p:spPr>
            <p:txBody>
              <a:bodyPr lIns="50800" tIns="50800" rIns="50800" bIns="50800" anchor="t">
                <a:noAutofit/>
              </a:bodyPr>
              <a:lstStyle/>
              <a:p>
                <a:pPr marL="0" lvl="1" indent="155447" defTabSz="621791">
                  <a:spcBef>
                    <a:spcPts val="600"/>
                  </a:spcBef>
                  <a:buSzTx/>
                  <a:buNone/>
                  <a:defRPr sz="2380" b="1">
                    <a:solidFill>
                      <a:srgbClr val="FF9900"/>
                    </a:solidFill>
                  </a:defRPr>
                </a:pPr>
                <a:r>
                  <a:rPr lang="en-US" sz="4000" b="1" dirty="0">
                    <a:solidFill>
                      <a:srgbClr val="008DC4"/>
                    </a:solidFill>
                  </a:rPr>
                  <a:t>Value Function Approximation</a:t>
                </a:r>
              </a:p>
              <a:p>
                <a:pPr marL="0" lvl="1" indent="155447" defTabSz="621791">
                  <a:spcBef>
                    <a:spcPts val="600"/>
                  </a:spcBef>
                  <a:buSzTx/>
                  <a:buNone/>
                  <a:defRPr sz="1904" b="1">
                    <a:solidFill>
                      <a:srgbClr val="FF9900"/>
                    </a:solidFill>
                  </a:defRPr>
                </a:pPr>
                <a:r>
                  <a:rPr lang="en-US" sz="3600" dirty="0"/>
                  <a:t>Monte Carlo Target</a:t>
                </a:r>
              </a:p>
              <a:p>
                <a:pPr marL="863600" lvl="1" indent="-431800" defTabSz="561340">
                  <a:spcBef>
                    <a:spcPts val="600"/>
                  </a:spcBef>
                  <a:defRPr sz="2312">
                    <a:solidFill>
                      <a:srgbClr val="373737"/>
                    </a:solidFill>
                    <a:latin typeface="Amazon Ember"/>
                    <a:ea typeface="Amazon Ember"/>
                    <a:cs typeface="Amazon Ember"/>
                    <a:sym typeface="Amazon Ember"/>
                  </a:defRPr>
                </a:pPr>
                <a:r>
                  <a:rPr lang="en-US" sz="4000" dirty="0"/>
                  <a:t>An approximated value for the target can be obtained through a direct interaction with the environment</a:t>
                </a:r>
              </a:p>
              <a:p>
                <a:pPr marL="863600" lvl="1" indent="-431800" defTabSz="561340">
                  <a:spcBef>
                    <a:spcPts val="600"/>
                  </a:spcBef>
                  <a:defRPr sz="2312">
                    <a:solidFill>
                      <a:srgbClr val="373737"/>
                    </a:solidFill>
                    <a:latin typeface="Amazon Ember"/>
                    <a:ea typeface="Amazon Ember"/>
                    <a:cs typeface="Amazon Ember"/>
                    <a:sym typeface="Amazon Ember"/>
                  </a:defRPr>
                </a:pPr>
                <a:r>
                  <a:rPr lang="en-US" sz="4000" dirty="0"/>
                  <a:t>We can generate a complete episode and update the target value function </a:t>
                </a:r>
                <a14:m>
                  <m:oMath xmlns:m="http://schemas.openxmlformats.org/officeDocument/2006/math">
                    <m:sSup>
                      <m:sSupPr>
                        <m:ctrlPr>
                          <a:rPr lang="ar-AE" sz="4800" i="1" smtClean="0">
                            <a:latin typeface="Cambria Math" panose="02040503050406030204" pitchFamily="18" charset="0"/>
                          </a:rPr>
                        </m:ctrlPr>
                      </m:sSupPr>
                      <m:e>
                        <m:r>
                          <a:rPr lang="ar-AE" sz="4800" i="1" smtClean="0">
                            <a:latin typeface="Cambria Math" panose="02040503050406030204" pitchFamily="18" charset="0"/>
                          </a:rPr>
                          <m:t>𝑉</m:t>
                        </m:r>
                      </m:e>
                      <m:sup>
                        <m:r>
                          <a:rPr lang="ar-AE" sz="4800" i="1" smtClean="0">
                            <a:latin typeface="Cambria Math" panose="02040503050406030204" pitchFamily="18" charset="0"/>
                          </a:rPr>
                          <m:t>∼</m:t>
                        </m:r>
                      </m:sup>
                    </m:sSup>
                    <m:r>
                      <a:rPr lang="ar-AE" sz="4800" i="1" smtClean="0">
                        <a:latin typeface="Cambria Math" panose="02040503050406030204" pitchFamily="18" charset="0"/>
                      </a:rPr>
                      <m:t>(</m:t>
                    </m:r>
                    <m:r>
                      <a:rPr lang="ar-AE" sz="4800" i="1" smtClean="0">
                        <a:latin typeface="Cambria Math" panose="02040503050406030204" pitchFamily="18" charset="0"/>
                      </a:rPr>
                      <m:t>𝑠</m:t>
                    </m:r>
                    <m:r>
                      <a:rPr lang="ar-AE" sz="4800" i="1" smtClean="0">
                        <a:latin typeface="Cambria Math" panose="02040503050406030204" pitchFamily="18" charset="0"/>
                      </a:rPr>
                      <m:t>)</m:t>
                    </m:r>
                  </m:oMath>
                </a14:m>
                <a:r>
                  <a:rPr lang="ar-AE" sz="4000" dirty="0"/>
                  <a:t> </a:t>
                </a:r>
                <a:r>
                  <a:rPr lang="en-US" sz="4000" dirty="0"/>
                  <a:t>based on the states encountered along the way</a:t>
                </a:r>
              </a:p>
              <a:p>
                <a:pPr marL="0" lvl="1" indent="155447" defTabSz="621791">
                  <a:spcBef>
                    <a:spcPts val="600"/>
                  </a:spcBef>
                  <a:buSzTx/>
                  <a:buNone/>
                  <a:defRPr sz="1904" b="1">
                    <a:solidFill>
                      <a:srgbClr val="FF9900"/>
                    </a:solidFill>
                  </a:defRPr>
                </a:pPr>
                <a:r>
                  <a:rPr lang="en-US" sz="3600" dirty="0"/>
                  <a:t>Bootstrapping Target</a:t>
                </a:r>
              </a:p>
              <a:p>
                <a:pPr marL="863600" lvl="1" indent="-431800" defTabSz="561340">
                  <a:spcBef>
                    <a:spcPts val="600"/>
                  </a:spcBef>
                  <a:defRPr sz="2312">
                    <a:solidFill>
                      <a:srgbClr val="373737"/>
                    </a:solidFill>
                    <a:latin typeface="Amazon Ember"/>
                    <a:ea typeface="Amazon Ember"/>
                    <a:cs typeface="Amazon Ember"/>
                    <a:sym typeface="Amazon Ember"/>
                  </a:defRPr>
                </a:pPr>
                <a:r>
                  <a:rPr lang="en-US" sz="4000" dirty="0"/>
                  <a:t>We do not have to complete an episode for getting an estimation of the target</a:t>
                </a:r>
              </a:p>
              <a:p>
                <a:pPr marL="863600" lvl="1" indent="-431800" defTabSz="561340">
                  <a:spcBef>
                    <a:spcPts val="600"/>
                  </a:spcBef>
                  <a:defRPr sz="2312">
                    <a:solidFill>
                      <a:srgbClr val="373737"/>
                    </a:solidFill>
                    <a:latin typeface="Amazon Ember"/>
                    <a:ea typeface="Amazon Ember"/>
                    <a:cs typeface="Amazon Ember"/>
                    <a:sym typeface="Amazon Ember"/>
                  </a:defRPr>
                </a:pPr>
                <a:r>
                  <a:rPr lang="en-US" sz="4000" dirty="0"/>
                  <a:t>We can directly update the approximator parameters after each visit</a:t>
                </a:r>
              </a:p>
              <a:p>
                <a:pPr marL="863600" lvl="1" indent="-431800" defTabSz="561340">
                  <a:spcBef>
                    <a:spcPts val="600"/>
                  </a:spcBef>
                  <a:defRPr sz="2312">
                    <a:solidFill>
                      <a:srgbClr val="373737"/>
                    </a:solidFill>
                    <a:latin typeface="Amazon Ember"/>
                    <a:ea typeface="Amazon Ember"/>
                    <a:cs typeface="Amazon Ember"/>
                    <a:sym typeface="Amazon Ember"/>
                  </a:defRPr>
                </a:pPr>
                <a:r>
                  <a:rPr lang="en-US" sz="4000" dirty="0"/>
                  <a:t>The simplest form of bootstrapping target is the one based on TD(0)</a:t>
                </a:r>
              </a:p>
            </p:txBody>
          </p:sp>
        </mc:Choice>
        <mc:Fallback xmlns="">
          <p:sp>
            <p:nvSpPr>
              <p:cNvPr id="227" name="Lecture 3…"/>
              <p:cNvSpPr txBox="1">
                <a:spLocks noGrp="1" noRot="1" noChangeAspect="1" noMove="1" noResize="1" noEditPoints="1" noAdjustHandles="1" noChangeArrowheads="1" noChangeShapeType="1" noTextEdit="1"/>
              </p:cNvSpPr>
              <p:nvPr>
                <p:ph type="body" sz="half" idx="1"/>
              </p:nvPr>
            </p:nvSpPr>
            <p:spPr>
              <a:xfrm>
                <a:off x="1689100" y="2756958"/>
                <a:ext cx="19582732" cy="9036514"/>
              </a:xfrm>
              <a:prstGeom prst="rect">
                <a:avLst/>
              </a:prstGeom>
              <a:blipFill>
                <a:blip r:embed="rId3"/>
                <a:stretch>
                  <a:fillRect l="-518" t="-1122"/>
                </a:stretch>
              </a:blipFill>
              <a:ln w="12700">
                <a:miter lim="400000"/>
              </a:ln>
            </p:spPr>
            <p:txBody>
              <a:bodyPr/>
              <a:lstStyle/>
              <a:p>
                <a:r>
                  <a:rPr lang="en-US">
                    <a:noFill/>
                  </a:rPr>
                  <a:t> </a:t>
                </a:r>
              </a:p>
            </p:txBody>
          </p:sp>
        </mc:Fallback>
      </mc:AlternateContent>
      <p:sp>
        <p:nvSpPr>
          <p:cNvPr id="228" name="Slide Number"/>
          <p:cNvSpPr txBox="1">
            <a:spLocks noGrp="1"/>
          </p:cNvSpPr>
          <p:nvPr>
            <p:ph type="sldNum" sz="quarter" idx="2"/>
          </p:nvPr>
        </p:nvSpPr>
        <p:spPr>
          <a:xfrm>
            <a:off x="637116" y="12858937"/>
            <a:ext cx="292914" cy="457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
        <p:nvSpPr>
          <p:cNvPr id="2" name="Rectangle 1">
            <a:extLst>
              <a:ext uri="{FF2B5EF4-FFF2-40B4-BE49-F238E27FC236}">
                <a16:creationId xmlns:a16="http://schemas.microsoft.com/office/drawing/2014/main" id="{44EF7E8A-1857-0543-A302-496FFB6C884C}"/>
              </a:ext>
            </a:extLst>
          </p:cNvPr>
          <p:cNvSpPr/>
          <p:nvPr/>
        </p:nvSpPr>
        <p:spPr>
          <a:xfrm>
            <a:off x="5839345" y="12623595"/>
            <a:ext cx="11282256" cy="830997"/>
          </a:xfrm>
          <a:prstGeom prst="rect">
            <a:avLst/>
          </a:prstGeom>
        </p:spPr>
        <p:txBody>
          <a:bodyPr wrap="none">
            <a:spAutoFit/>
          </a:bodyPr>
          <a:lstStyle/>
          <a:p>
            <a:r>
              <a:rPr lang="en-US" sz="4800" dirty="0">
                <a:solidFill>
                  <a:srgbClr val="FF9900"/>
                </a:solidFill>
                <a:latin typeface="Amazon Ember"/>
                <a:ea typeface="Amazon Ember"/>
                <a:cs typeface="Amazon Ember"/>
                <a:sym typeface="Amazon Ember"/>
              </a:rPr>
              <a:t>NEXT TOPIC: </a:t>
            </a:r>
            <a:r>
              <a:rPr lang="en-US" sz="4800" dirty="0">
                <a:solidFill>
                  <a:schemeClr val="bg1"/>
                </a:solidFill>
              </a:rPr>
              <a:t>Policy Gradient methods</a:t>
            </a:r>
            <a:endParaRPr lang="en-US" sz="4000" dirty="0">
              <a:solidFill>
                <a:schemeClr val="bg1"/>
              </a:solidFill>
            </a:endParaRPr>
          </a:p>
        </p:txBody>
      </p:sp>
    </p:spTree>
    <p:extLst>
      <p:ext uri="{BB962C8B-B14F-4D97-AF65-F5344CB8AC3E}">
        <p14:creationId xmlns:p14="http://schemas.microsoft.com/office/powerpoint/2010/main" val="13459436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Approximators"/>
          <p:cNvSpPr txBox="1">
            <a:spLocks noGrp="1"/>
          </p:cNvSpPr>
          <p:nvPr>
            <p:ph type="title"/>
          </p:nvPr>
        </p:nvSpPr>
        <p:spPr>
          <a:prstGeom prst="rect">
            <a:avLst/>
          </a:prstGeom>
        </p:spPr>
        <p:txBody>
          <a:bodyPr>
            <a:normAutofit fontScale="90000"/>
          </a:bodyPr>
          <a:lstStyle>
            <a:lvl1pPr defTabSz="742950">
              <a:defRPr sz="14400">
                <a:effectLst>
                  <a:outerShdw blurRad="22860" dist="22860" dir="7800000" rotWithShape="0">
                    <a:srgbClr val="E9E9E9"/>
                  </a:outerShdw>
                </a:effectLst>
              </a:defRPr>
            </a:lvl1pPr>
          </a:lstStyle>
          <a:p>
            <a:r>
              <a:rPr lang="en-US" dirty="0"/>
              <a:t>Policy Gradient Methods</a:t>
            </a:r>
            <a:endParaRPr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Approximators"/>
          <p:cNvSpPr txBox="1">
            <a:spLocks noGrp="1"/>
          </p:cNvSpPr>
          <p:nvPr>
            <p:ph type="title"/>
          </p:nvPr>
        </p:nvSpPr>
        <p:spPr>
          <a:prstGeom prst="rect">
            <a:avLst/>
          </a:prstGeom>
        </p:spPr>
        <p:txBody>
          <a:bodyPr/>
          <a:lstStyle/>
          <a:p>
            <a:r>
              <a:rPr lang="en-US" dirty="0"/>
              <a:t>Policy Gradient Methods</a:t>
            </a:r>
            <a:endParaRPr dirty="0"/>
          </a:p>
        </p:txBody>
      </p:sp>
      <p:sp>
        <p:nvSpPr>
          <p:cNvPr id="233" name="Your brain is a powerful approximator:…"/>
          <p:cNvSpPr txBox="1">
            <a:spLocks noGrp="1"/>
          </p:cNvSpPr>
          <p:nvPr>
            <p:ph type="body" sz="half" idx="1"/>
          </p:nvPr>
        </p:nvSpPr>
        <p:spPr>
          <a:xfrm>
            <a:off x="1689100" y="2756958"/>
            <a:ext cx="20500340" cy="9582151"/>
          </a:xfrm>
          <a:prstGeom prst="rect">
            <a:avLst/>
          </a:prstGeom>
          <a:ln w="12700">
            <a:miter lim="400000"/>
          </a:ln>
        </p:spPr>
        <p:txBody>
          <a:bodyPr lIns="50800" tIns="50800" rIns="50800" bIns="50800" anchor="t">
            <a:noAutofit/>
          </a:bodyPr>
          <a:lstStyle/>
          <a:p>
            <a:pPr marL="201168" indent="-201168" defTabSz="804672">
              <a:spcBef>
                <a:spcPts val="800"/>
              </a:spcBef>
            </a:pPr>
            <a:r>
              <a:rPr lang="en-US" sz="4400" dirty="0"/>
              <a:t>So far, almost all the methods used have been action-value methods.</a:t>
            </a:r>
          </a:p>
          <a:p>
            <a:pPr lvl="1" hangingPunct="0"/>
            <a:r>
              <a:rPr lang="en-US" sz="4400" dirty="0"/>
              <a:t>They learned the values of actions and then selected actions based on their estimated action values.</a:t>
            </a:r>
          </a:p>
          <a:p>
            <a:pPr indent="-635000" hangingPunct="0"/>
            <a:r>
              <a:rPr lang="en-US" sz="4400" b="1" dirty="0">
                <a:solidFill>
                  <a:srgbClr val="008DC4"/>
                </a:solidFill>
              </a:rPr>
              <a:t>Now we consider methods that, instead, will learn a parameterized policy that can select actions </a:t>
            </a:r>
            <a:r>
              <a:rPr lang="en-US" sz="4600" b="1" dirty="0">
                <a:solidFill>
                  <a:srgbClr val="FF9900"/>
                </a:solidFill>
              </a:rPr>
              <a:t>without consulting a value function</a:t>
            </a:r>
            <a:endParaRPr lang="en-US" sz="4600" dirty="0"/>
          </a:p>
          <a:p>
            <a:pPr lvl="1" hangingPunct="0"/>
            <a:r>
              <a:rPr lang="en-US" sz="4400" dirty="0"/>
              <a:t>A value function may still be used to learn the policy parameter, but is not required for action selection.</a:t>
            </a:r>
          </a:p>
        </p:txBody>
      </p:sp>
      <p:sp>
        <p:nvSpPr>
          <p:cNvPr id="234" name="Slide Number"/>
          <p:cNvSpPr txBox="1">
            <a:spLocks noGrp="1"/>
          </p:cNvSpPr>
          <p:nvPr>
            <p:ph type="sldNum" sz="quarter" idx="2"/>
          </p:nvPr>
        </p:nvSpPr>
        <p:spPr>
          <a:xfrm>
            <a:off x="637116" y="12858937"/>
            <a:ext cx="292914" cy="457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Approximators"/>
          <p:cNvSpPr txBox="1">
            <a:spLocks noGrp="1"/>
          </p:cNvSpPr>
          <p:nvPr>
            <p:ph type="title"/>
          </p:nvPr>
        </p:nvSpPr>
        <p:spPr>
          <a:prstGeom prst="rect">
            <a:avLst/>
          </a:prstGeom>
        </p:spPr>
        <p:txBody>
          <a:bodyPr/>
          <a:lstStyle/>
          <a:p>
            <a:r>
              <a:rPr lang="en-US" dirty="0"/>
              <a:t>Policy Gradient Methods</a:t>
            </a:r>
            <a:endParaRPr dirty="0"/>
          </a:p>
        </p:txBody>
      </p:sp>
      <p:sp>
        <p:nvSpPr>
          <p:cNvPr id="233" name="Your brain is a powerful approximator:…"/>
          <p:cNvSpPr txBox="1">
            <a:spLocks noGrp="1"/>
          </p:cNvSpPr>
          <p:nvPr>
            <p:ph type="body" sz="half" idx="1"/>
          </p:nvPr>
        </p:nvSpPr>
        <p:spPr>
          <a:xfrm>
            <a:off x="1689100" y="2756958"/>
            <a:ext cx="20500340" cy="9582151"/>
          </a:xfrm>
          <a:prstGeom prst="rect">
            <a:avLst/>
          </a:prstGeom>
          <a:ln w="12700">
            <a:miter lim="400000"/>
          </a:ln>
        </p:spPr>
        <p:txBody>
          <a:bodyPr lIns="50800" tIns="50800" rIns="50800" bIns="50800" anchor="t">
            <a:noAutofit/>
          </a:bodyPr>
          <a:lstStyle/>
          <a:p>
            <a:pPr marL="201168" indent="-201168" defTabSz="804672">
              <a:spcBef>
                <a:spcPts val="800"/>
              </a:spcBef>
            </a:pPr>
            <a:r>
              <a:rPr lang="en-US" sz="4400" dirty="0"/>
              <a:t>Problems vary in the complexity of their policies and action-value functions</a:t>
            </a:r>
          </a:p>
          <a:p>
            <a:pPr lvl="1" hangingPunct="0"/>
            <a:r>
              <a:rPr lang="en-US" sz="4400" dirty="0"/>
              <a:t>For some, the action-value function is simpler and thus easier to approximate.</a:t>
            </a:r>
          </a:p>
          <a:p>
            <a:pPr lvl="1" hangingPunct="0"/>
            <a:r>
              <a:rPr lang="en-US" sz="4400" dirty="0"/>
              <a:t>For others, the policy is simpler.</a:t>
            </a:r>
          </a:p>
          <a:p>
            <a:pPr marL="201168" indent="-201168" defTabSz="804672">
              <a:spcBef>
                <a:spcPts val="800"/>
              </a:spcBef>
            </a:pPr>
            <a:r>
              <a:rPr lang="en-US" sz="4400" dirty="0"/>
              <a:t>The choice of policy parameterization is sometimes a good way of injecting prior knowledge about the desired form of the policy into the reinforcement learning system </a:t>
            </a:r>
          </a:p>
          <a:p>
            <a:pPr lvl="1" hangingPunct="0"/>
            <a:r>
              <a:rPr lang="en-US" sz="4400" dirty="0"/>
              <a:t>This is often the most important reason for using a policy-based learning method.</a:t>
            </a:r>
          </a:p>
        </p:txBody>
      </p:sp>
      <p:sp>
        <p:nvSpPr>
          <p:cNvPr id="234" name="Slide Number"/>
          <p:cNvSpPr txBox="1">
            <a:spLocks noGrp="1"/>
          </p:cNvSpPr>
          <p:nvPr>
            <p:ph type="sldNum" sz="quarter" idx="2"/>
          </p:nvPr>
        </p:nvSpPr>
        <p:spPr>
          <a:xfrm>
            <a:off x="637116" y="12858937"/>
            <a:ext cx="292914" cy="4572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Tree>
    <p:extLst>
      <p:ext uri="{BB962C8B-B14F-4D97-AF65-F5344CB8AC3E}">
        <p14:creationId xmlns:p14="http://schemas.microsoft.com/office/powerpoint/2010/main" val="2712643393"/>
      </p:ext>
    </p:extLst>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2665</TotalTime>
  <Words>4007</Words>
  <Application>Microsoft Macintosh PowerPoint</Application>
  <PresentationFormat>Custom</PresentationFormat>
  <Paragraphs>386</Paragraphs>
  <Slides>56</Slides>
  <Notes>51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Amazon Ember</vt:lpstr>
      <vt:lpstr>Arial</vt:lpstr>
      <vt:lpstr>Cambria Math</vt:lpstr>
      <vt:lpstr>Helvetica Neue</vt:lpstr>
      <vt:lpstr>Helvetica Neue Light</vt:lpstr>
      <vt:lpstr>Helvetica Neue Medium</vt:lpstr>
      <vt:lpstr>White</vt:lpstr>
      <vt:lpstr>PowerPoint Presentation</vt:lpstr>
      <vt:lpstr>Reinforcement Learning</vt:lpstr>
      <vt:lpstr>Course Agenda</vt:lpstr>
      <vt:lpstr>Recap Lecture 1</vt:lpstr>
      <vt:lpstr>Recap Lecture 2</vt:lpstr>
      <vt:lpstr>Recap Lecture 3</vt:lpstr>
      <vt:lpstr>Policy Gradient Methods</vt:lpstr>
      <vt:lpstr>Policy Gradient Methods</vt:lpstr>
      <vt:lpstr>Policy Gradient Methods</vt:lpstr>
      <vt:lpstr>Policy Gradient Methods</vt:lpstr>
      <vt:lpstr>Policy Gradient Methods</vt:lpstr>
      <vt:lpstr>Policy Gradient Methods</vt:lpstr>
      <vt:lpstr>Policy Gradient Methods</vt:lpstr>
      <vt:lpstr>Policy Gradient Methods</vt:lpstr>
      <vt:lpstr>Policy Gradient Methods</vt:lpstr>
      <vt:lpstr>ϵ-greedy</vt:lpstr>
      <vt:lpstr>Policy Gradient Methods</vt:lpstr>
      <vt:lpstr>Policy Gradient Methods</vt:lpstr>
      <vt:lpstr>Policy Gradient Methods</vt:lpstr>
      <vt:lpstr>Policy Gradient Theorem</vt:lpstr>
      <vt:lpstr>Policy Gradient Theorem</vt:lpstr>
      <vt:lpstr>Policy Gradient Theorem</vt:lpstr>
      <vt:lpstr>Policy Gradient Theorem</vt:lpstr>
      <vt:lpstr>REINFORCE Monte Carlo Policy Gradient</vt:lpstr>
      <vt:lpstr>REINFORCE</vt:lpstr>
      <vt:lpstr>REINFORCE: Monte Carlo Policy Gradient</vt:lpstr>
      <vt:lpstr>REINFORCE: Monte Carlo Policy Gradient</vt:lpstr>
      <vt:lpstr>REINFORCE: Monte Carlo Policy Gradient</vt:lpstr>
      <vt:lpstr>REINFORCE: Monte Carlo Policy Gradient</vt:lpstr>
      <vt:lpstr>REINFORCE: Monte Carlo Policy Gradient</vt:lpstr>
      <vt:lpstr>REINFORCE: Monte Carlo Policy Gradient</vt:lpstr>
      <vt:lpstr>REINFORCE: Monte Carlo Policy Gradient</vt:lpstr>
      <vt:lpstr>REINFORCE: Monte Carlo Policy Gradient</vt:lpstr>
      <vt:lpstr>REINFORCE with Baseline</vt:lpstr>
      <vt:lpstr>REINFORCE with Baseline</vt:lpstr>
      <vt:lpstr>REINFORCE with Baseline</vt:lpstr>
      <vt:lpstr>REINFORCE with Baseline</vt:lpstr>
      <vt:lpstr>REINFORCE with Baseline</vt:lpstr>
      <vt:lpstr>REINFORCE with Baseline vs. Actor-Critic</vt:lpstr>
      <vt:lpstr>One Step Actor–Critic Methods</vt:lpstr>
      <vt:lpstr>One Step Actor–Critic Methods</vt:lpstr>
      <vt:lpstr>One Step Episodic Actor–Critic</vt:lpstr>
      <vt:lpstr>Actor Critic Episodic with Eligibility Traces</vt:lpstr>
      <vt:lpstr>Policy Gradient Descent</vt:lpstr>
      <vt:lpstr>Policy Gradient Descent</vt:lpstr>
      <vt:lpstr>Policy Gradient Descent</vt:lpstr>
      <vt:lpstr>Policy Gradient Descent</vt:lpstr>
      <vt:lpstr>Policy Gradient Descent Example</vt:lpstr>
      <vt:lpstr>Policy Gradient Descent Example</vt:lpstr>
      <vt:lpstr>Policy Gradient Descent Example</vt:lpstr>
      <vt:lpstr>Another Policy Gradient Descent Example</vt:lpstr>
      <vt:lpstr>Assignment</vt:lpstr>
      <vt:lpstr>Policy Gradient - Assignment 4</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140</cp:revision>
  <dcterms:modified xsi:type="dcterms:W3CDTF">2020-07-30T20:42:54Z</dcterms:modified>
</cp:coreProperties>
</file>